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Lst>
  <p:notesMasterIdLst>
    <p:notesMasterId r:id="rId25"/>
  </p:notesMasterIdLst>
  <p:handoutMasterIdLst>
    <p:handoutMasterId r:id="rId26"/>
  </p:handoutMasterIdLst>
  <p:sldIdLst>
    <p:sldId id="1367" r:id="rId3"/>
    <p:sldId id="1467" r:id="rId4"/>
    <p:sldId id="1459" r:id="rId5"/>
    <p:sldId id="1481" r:id="rId6"/>
    <p:sldId id="1470" r:id="rId7"/>
    <p:sldId id="1480" r:id="rId8"/>
    <p:sldId id="1471" r:id="rId9"/>
    <p:sldId id="1472" r:id="rId10"/>
    <p:sldId id="1473" r:id="rId11"/>
    <p:sldId id="1474" r:id="rId12"/>
    <p:sldId id="1475" r:id="rId13"/>
    <p:sldId id="1476" r:id="rId14"/>
    <p:sldId id="1482" r:id="rId15"/>
    <p:sldId id="1477" r:id="rId16"/>
    <p:sldId id="1478" r:id="rId17"/>
    <p:sldId id="1464" r:id="rId18"/>
    <p:sldId id="1479" r:id="rId19"/>
    <p:sldId id="1457" r:id="rId20"/>
    <p:sldId id="1414" r:id="rId21"/>
    <p:sldId id="1468" r:id="rId22"/>
    <p:sldId id="1469" r:id="rId23"/>
    <p:sldId id="1326"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3E95C9D-3DD4-45B7-BFD9-4AE9F68B7B97}">
          <p14:sldIdLst>
            <p14:sldId id="1367"/>
            <p14:sldId id="1467"/>
            <p14:sldId id="1459"/>
          </p14:sldIdLst>
        </p14:section>
        <p14:section name="Azure Functions" id="{49C09AD6-AE5C-4F86-B687-E6D2B13EE9A0}">
          <p14:sldIdLst>
            <p14:sldId id="1481"/>
            <p14:sldId id="1470"/>
            <p14:sldId id="1480"/>
            <p14:sldId id="1471"/>
            <p14:sldId id="1472"/>
            <p14:sldId id="1473"/>
            <p14:sldId id="1474"/>
            <p14:sldId id="1475"/>
            <p14:sldId id="1476"/>
          </p14:sldIdLst>
        </p14:section>
        <p14:section name="Anatomy" id="{DA50EEAC-37B9-4766-9415-328D704F1EC9}">
          <p14:sldIdLst>
            <p14:sldId id="1482"/>
            <p14:sldId id="1477"/>
            <p14:sldId id="1478"/>
          </p14:sldIdLst>
        </p14:section>
        <p14:section name="Testing" id="{80552F1C-E03A-49C5-8FF3-5E4BB0096DDF}">
          <p14:sldIdLst>
            <p14:sldId id="1464"/>
            <p14:sldId id="1479"/>
            <p14:sldId id="1457"/>
          </p14:sldIdLst>
        </p14:section>
        <p14:section name="Exit" id="{C1EAA864-0145-4E87-9E21-87FEC5B3D84B}">
          <p14:sldIdLst>
            <p14:sldId id="1414"/>
            <p14:sldId id="1468"/>
            <p14:sldId id="1469"/>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92C8C"/>
    <a:srgbClr val="505050"/>
    <a:srgbClr val="00BCF2"/>
    <a:srgbClr val="D2D2D2"/>
    <a:srgbClr val="0078D7"/>
    <a:srgbClr val="32145A"/>
    <a:srgbClr val="008272"/>
    <a:srgbClr val="5C2D9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70" autoAdjust="0"/>
    <p:restoredTop sz="83881" autoAdjust="0"/>
  </p:normalViewPr>
  <p:slideViewPr>
    <p:cSldViewPr>
      <p:cViewPr varScale="1">
        <p:scale>
          <a:sx n="91" d="100"/>
          <a:sy n="91" d="100"/>
        </p:scale>
        <p:origin x="33" y="22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4/14/2017 1:24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4/14/2017 1:24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4/14/2017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4544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Azure</a:t>
            </a:r>
            <a:r>
              <a:rPr lang="en-US" sz="1200" kern="1200" baseline="0" dirty="0">
                <a:solidFill>
                  <a:schemeClr val="tx1"/>
                </a:solidFill>
                <a:effectLst/>
                <a:latin typeface="+mn-lt"/>
                <a:ea typeface="+mn-ea"/>
                <a:cs typeface="+mn-cs"/>
              </a:rPr>
              <a:t> Function is really a group of a few files that work in harmony. All actual function logic resides in a “Run” file written in a language of choice. A “Project” file is similar to a project file in other technologies such as .NET Core or Universal Windows Platform and contains “secondary” assembly references such as NuGet packages. Finally a “Function” file contains information about triggers and parameters, such as locations of Storage Queue connection strings and whether the parameter is design as an “in”, “out” or “bi-directional”. Optionally, additional configuration is also found in the Function App Settings such as an API Key or database connection string.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034367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bindings, an Azure Function would just be a “disconnected” algorithm</a:t>
            </a:r>
            <a:r>
              <a:rPr lang="en-US" baseline="0" dirty="0"/>
              <a:t> without any way to serve a purpose. Bindings server to connect functions and output to other services. Some of the most common binding types and features are listed in the table, however variations and adaptations can and do exist.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89464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4/14/2017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Azure Functions are exposed</a:t>
            </a:r>
            <a:r>
              <a:rPr lang="en-US" sz="1200" kern="1200" baseline="0" dirty="0">
                <a:solidFill>
                  <a:schemeClr val="tx1"/>
                </a:solidFill>
                <a:effectLst/>
                <a:latin typeface="+mn-lt"/>
                <a:ea typeface="+mn-ea"/>
                <a:cs typeface="+mn-cs"/>
              </a:rPr>
              <a:t> via an actual URL that can be called directly from a web client or browser. When an Azure Function is not exposed via a URL its common practice to call the function from another function, such as a Timer-based Function for testing purposes only. Since Azure Functions can be nested, testing scenarios can be quite varied. For managing and testing Azure Functions that integrate with Storage Containers, Microsoft provides the Microsoft Azure Storage Explorer, as well as the Visual Studio Cloud Explorer. The Logs console in the Azure Function Designer is also a great way to view and trace function processing.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154682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4/14/2017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67312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4/14/2017 1:24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 are part of the Azure Web + Mobile suite of</a:t>
            </a:r>
            <a:r>
              <a:rPr lang="en-US" sz="1200" kern="1200" baseline="0" dirty="0">
                <a:solidFill>
                  <a:schemeClr val="tx1"/>
                </a:solidFill>
                <a:effectLst/>
                <a:latin typeface="+mn-lt"/>
                <a:ea typeface="+mn-ea"/>
                <a:cs typeface="+mn-cs"/>
              </a:rPr>
              <a:t> App Services and are designed to enable the creation of small pieces of meaningful, reusable methods, easily shared across services. These serverless, event-driven methods are often referred to as “nanoservices” due to their small size. Although an Azure Function can contain quite a bit of code, they are typically designed to serve a single purpose, and respond to events in connected services.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315902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a:t>
            </a:r>
            <a:r>
              <a:rPr lang="en-US" sz="1200" kern="1200" baseline="0" dirty="0">
                <a:solidFill>
                  <a:schemeClr val="tx1"/>
                </a:solidFill>
                <a:effectLst/>
                <a:latin typeface="+mn-lt"/>
                <a:ea typeface="+mn-ea"/>
                <a:cs typeface="+mn-cs"/>
              </a:rPr>
              <a:t> can be created in most common development and scripting languages, and can be “triggered” by events in other Azure App Services, such as Web, Mobile, Logic, and API apps. Azure Functions can also be exposed via HTTP URL schemes for easy integration into legacy systems.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643027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Functions are “event-driven” meaning they run based on associated</a:t>
            </a:r>
            <a:r>
              <a:rPr lang="en-US" sz="1200" kern="1200" baseline="0" dirty="0">
                <a:solidFill>
                  <a:schemeClr val="tx1"/>
                </a:solidFill>
                <a:effectLst/>
                <a:latin typeface="+mn-lt"/>
                <a:ea typeface="+mn-ea"/>
                <a:cs typeface="+mn-cs"/>
              </a:rPr>
              <a:t> and configure events, or “triggers”. For example an Azure Function could be triggered by a simple timer, such as running a process once every 24-hours, or triggered by an event in a document management system, such as when a new document is uploaded to a SharePoint library. Azure Functions can also respond to Azure-specific events, such as an image added to a Storage Blob or a notification arriving in a Message Queue. </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211665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Azure Functions</a:t>
            </a:r>
            <a:r>
              <a:rPr lang="en-US" sz="1200" kern="1200" baseline="0" dirty="0">
                <a:solidFill>
                  <a:schemeClr val="tx1"/>
                </a:solidFill>
                <a:effectLst/>
                <a:latin typeface="+mn-lt"/>
                <a:ea typeface="+mn-ea"/>
                <a:cs typeface="+mn-cs"/>
              </a:rPr>
              <a:t> can be created from scratch”, the Azure Portal exposes a large number of ever-growing templates to help get developers started. These templates are typically designed with specific triggers in mind, such as a Blob Storage event, or a GitHub </a:t>
            </a:r>
            <a:r>
              <a:rPr lang="en-US" sz="1200" kern="1200" baseline="0" dirty="0" err="1">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event. Templates can easily form the basis for robust function creation, and are really designed just to get a developer started.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4564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Timer</a:t>
            </a:r>
            <a:r>
              <a:rPr lang="en-US" sz="1200" kern="1200" baseline="0" dirty="0">
                <a:solidFill>
                  <a:schemeClr val="tx1"/>
                </a:solidFill>
                <a:effectLst/>
                <a:latin typeface="+mn-lt"/>
                <a:ea typeface="+mn-ea"/>
                <a:cs typeface="+mn-cs"/>
              </a:rPr>
              <a:t> Functions are exactly what they sound like: Functions triggered by a specific time event. Timer Functions are perfect for clean up and maintenance processes and can easily be combined with other functions for more robust scenarios. Timer Functions us CRON expressions to configure schedules. It’s a good idea to get familiar with CRON syntax, but in the meantime there are a number of tools online to help you build CRON expressions.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3315381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Processing Functions are triggered</a:t>
            </a:r>
            <a:r>
              <a:rPr lang="en-US" sz="1200" kern="1200" baseline="0" dirty="0">
                <a:solidFill>
                  <a:schemeClr val="tx1"/>
                </a:solidFill>
                <a:effectLst/>
                <a:latin typeface="+mn-lt"/>
                <a:ea typeface="+mn-ea"/>
                <a:cs typeface="+mn-cs"/>
              </a:rPr>
              <a:t> by activity in a datastore, such as a table, queue, or container.  Data Processing Functions also typically have both “in” and “out” parameters, meaning they can accept an object as a parameter, and then process information and then return another object from within the function. This is not the same as a “return” value, as most Azure Functions either return void, or an HTTP response such as “created”, “accepted”, or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18972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and API Functions are designed to easily integrate with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systems, like GitHub, Office 365, and especially Microsoft PowerApps. Since Webhook and API Functions are often exposed to external or legacy systems, they typically need CORS settings managed in order to “allow” external resources to “see” and execute the function. Most Azure Logic Apps leverage Webhook and API Functions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50040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4/14/2017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52531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azurebootcamp.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azurebootcamp.es/" TargetMode="Externa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3" name="Picture 2"/>
          <p:cNvPicPr>
            <a:picLocks noChangeAspect="1"/>
          </p:cNvPicPr>
          <p:nvPr userDrawn="1"/>
        </p:nvPicPr>
        <p:blipFill>
          <a:blip r:embed="rId3"/>
          <a:stretch>
            <a:fillRect/>
          </a:stretch>
        </p:blipFill>
        <p:spPr>
          <a:xfrm>
            <a:off x="2407705" y="925153"/>
            <a:ext cx="7621064" cy="5144218"/>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7"/>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t>
            </a:r>
            <a:r>
              <a:rPr lang="en-US" sz="2400" dirty="0" err="1">
                <a:solidFill>
                  <a:schemeClr val="bg1"/>
                </a:solidFill>
                <a:latin typeface="+mj-lt"/>
                <a:ea typeface="Segoe UI" pitchFamily="34" charset="0"/>
                <a:cs typeface="Segoe UI" pitchFamily="34" charset="0"/>
              </a:rPr>
              <a:t>GlobalAzure</a:t>
            </a:r>
            <a:endParaRPr lang="en-US" sz="2400"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3"/>
          <a:stretch>
            <a:fillRect/>
          </a:stretch>
        </p:blipFill>
        <p:spPr>
          <a:xfrm>
            <a:off x="350837" y="6334601"/>
            <a:ext cx="838200" cy="565785"/>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0714037" y="5707062"/>
            <a:ext cx="1326976" cy="89570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5416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600" dirty="0">
                <a:gradFill>
                  <a:gsLst>
                    <a:gs pos="0">
                      <a:schemeClr val="tx1"/>
                    </a:gs>
                    <a:gs pos="100000">
                      <a:schemeClr val="tx1"/>
                    </a:gs>
                  </a:gsLst>
                  <a:lin ang="5400000" scaled="0"/>
                </a:gradFill>
                <a:cs typeface="Segoe UI" pitchFamily="34" charset="0"/>
                <a:hlinkClick r:id="rId2"/>
              </a:rPr>
              <a:t>http://azurebootcamp.es</a:t>
            </a:r>
            <a:r>
              <a:rPr lang="en-US" sz="1600" dirty="0">
                <a:gradFill>
                  <a:gsLst>
                    <a:gs pos="0">
                      <a:schemeClr val="tx1"/>
                    </a:gs>
                    <a:gs pos="100000">
                      <a:schemeClr val="tx1"/>
                    </a:gs>
                  </a:gsLst>
                  <a:lin ang="5400000" scaled="0"/>
                </a:gradFill>
                <a:cs typeface="Segoe UI" pitchFamily="34" charset="0"/>
              </a:rPr>
              <a:t> </a:t>
            </a:r>
          </a:p>
        </p:txBody>
      </p:sp>
      <p:pic>
        <p:nvPicPr>
          <p:cNvPr id="5" name="Picture 4"/>
          <p:cNvPicPr>
            <a:picLocks noChangeAspect="1"/>
          </p:cNvPicPr>
          <p:nvPr userDrawn="1"/>
        </p:nvPicPr>
        <p:blipFill rotWithShape="1">
          <a:blip r:embed="rId3"/>
          <a:srcRect l="20767" t="5334" r="20767" b="15138"/>
          <a:stretch/>
        </p:blipFill>
        <p:spPr>
          <a:xfrm>
            <a:off x="2713037" y="373061"/>
            <a:ext cx="7010400" cy="5562601"/>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3"/>
          <p:cNvPicPr>
            <a:picLocks noChangeAspect="1"/>
          </p:cNvPicPr>
          <p:nvPr userDrawn="1"/>
        </p:nvPicPr>
        <p:blipFill>
          <a:blip r:embed="rId3"/>
          <a:stretch>
            <a:fillRect/>
          </a:stretch>
        </p:blipFill>
        <p:spPr>
          <a:xfrm>
            <a:off x="10714037" y="5707062"/>
            <a:ext cx="1326976" cy="895709"/>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j-lt"/>
                <a:ea typeface="Segoe UI" pitchFamily="34" charset="0"/>
                <a:cs typeface="Segoe UI" pitchFamily="34" charset="0"/>
              </a:rPr>
              <a:t>#</a:t>
            </a:r>
            <a:r>
              <a:rPr lang="en-US" sz="2000" kern="1200" dirty="0" err="1">
                <a:solidFill>
                  <a:schemeClr val="bg1"/>
                </a:solidFill>
                <a:latin typeface="+mj-lt"/>
                <a:ea typeface="Segoe UI" pitchFamily="34" charset="0"/>
                <a:cs typeface="Segoe UI" pitchFamily="34" charset="0"/>
              </a:rPr>
              <a:t>GlobalAzure</a:t>
            </a:r>
            <a:endParaRPr lang="en-US" sz="2000"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350837" y="49862"/>
            <a:ext cx="838200" cy="565785"/>
          </a:xfrm>
          <a:prstGeom prst="rect">
            <a:avLst/>
          </a:prstGeom>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pic>
        <p:nvPicPr>
          <p:cNvPr id="7" name="Picture 6"/>
          <p:cNvPicPr>
            <a:picLocks noChangeAspect="1"/>
          </p:cNvPicPr>
          <p:nvPr userDrawn="1"/>
        </p:nvPicPr>
        <p:blipFill>
          <a:blip r:embed="rId3"/>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 name="Picture 9"/>
          <p:cNvPicPr>
            <a:picLocks noChangeAspect="1"/>
          </p:cNvPicPr>
          <p:nvPr userDrawn="1"/>
        </p:nvPicPr>
        <p:blipFill>
          <a:blip r:embed="rId4"/>
          <a:stretch>
            <a:fillRect/>
          </a:stretch>
        </p:blipFill>
        <p:spPr>
          <a:xfrm>
            <a:off x="545441" y="6028697"/>
            <a:ext cx="1143483" cy="771851"/>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0790237" y="5859462"/>
            <a:ext cx="1143483" cy="771851"/>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sp>
        <p:nvSpPr>
          <p:cNvPr id="7" name="Text Box 3"/>
          <p:cNvSpPr txBox="1">
            <a:spLocks noChangeArrowheads="1"/>
          </p:cNvSpPr>
          <p:nvPr userDrawn="1"/>
        </p:nvSpPr>
        <p:spPr bwMode="blackWhite">
          <a:xfrm>
            <a:off x="274638" y="6294476"/>
            <a:ext cx="11887199" cy="572464"/>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1800" dirty="0">
                <a:solidFill>
                  <a:schemeClr val="bg1"/>
                </a:solidFill>
                <a:cs typeface="Segoe UI" pitchFamily="34" charset="0"/>
                <a:hlinkClick r:id="rId2"/>
              </a:rPr>
              <a:t>http://azurebootcamp.es</a:t>
            </a:r>
            <a:r>
              <a:rPr lang="en-US" sz="1800" dirty="0">
                <a:solidFill>
                  <a:schemeClr val="bg1"/>
                </a:solidFill>
                <a:cs typeface="Segoe UI" pitchFamily="34" charset="0"/>
              </a:rPr>
              <a:t> </a:t>
            </a:r>
          </a:p>
        </p:txBody>
      </p:sp>
      <p:pic>
        <p:nvPicPr>
          <p:cNvPr id="4" name="Picture 3"/>
          <p:cNvPicPr>
            <a:picLocks noChangeAspect="1"/>
          </p:cNvPicPr>
          <p:nvPr userDrawn="1"/>
        </p:nvPicPr>
        <p:blipFill>
          <a:blip r:embed="rId3"/>
          <a:stretch>
            <a:fillRect/>
          </a:stretch>
        </p:blipFill>
        <p:spPr>
          <a:xfrm>
            <a:off x="2865437" y="1058862"/>
            <a:ext cx="7112000" cy="4800600"/>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43" r:id="rId16"/>
    <p:sldLayoutId id="2147484344" r:id="rId17"/>
    <p:sldLayoutId id="2147484301" r:id="rId18"/>
    <p:sldLayoutId id="2147484252" r:id="rId19"/>
    <p:sldLayoutId id="2147484251" r:id="rId20"/>
    <p:sldLayoutId id="2147484254" r:id="rId21"/>
    <p:sldLayoutId id="2147484257" r:id="rId22"/>
    <p:sldLayoutId id="2147484258" r:id="rId23"/>
    <p:sldLayoutId id="2147484260" r:id="rId24"/>
    <p:sldLayoutId id="2147484299" r:id="rId25"/>
    <p:sldLayoutId id="2147484345" r:id="rId26"/>
    <p:sldLayoutId id="2147484263"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46" r:id="rId19"/>
    <p:sldLayoutId id="2147484347" r:id="rId20"/>
    <p:sldLayoutId id="214748433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azurefunctions" TargetMode="External"/><Relationship Id="rId2" Type="http://schemas.openxmlformats.org/officeDocument/2006/relationships/hyperlink" Target="https://github.com/cmendibl3/hasta-la-vista-server" TargetMode="External"/><Relationship Id="rId1" Type="http://schemas.openxmlformats.org/officeDocument/2006/relationships/slideLayout" Target="../slideLayouts/slideLayout8.xml"/><Relationship Id="rId5" Type="http://schemas.openxmlformats.org/officeDocument/2006/relationships/image" Target="../media/image30.jpeg"/><Relationship Id="rId4" Type="http://schemas.openxmlformats.org/officeDocument/2006/relationships/hyperlink" Target="https://twitter.com/cmendibl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8" y="1363662"/>
            <a:ext cx="10159999" cy="2590802"/>
          </a:xfrm>
        </p:spPr>
        <p:txBody>
          <a:bodyPr/>
          <a:lstStyle/>
          <a:p>
            <a:r>
              <a:rPr lang="en-US" dirty="0"/>
              <a:t>Azure Functions:</a:t>
            </a:r>
            <a:br>
              <a:rPr lang="en-US" dirty="0"/>
            </a:br>
            <a:r>
              <a:rPr lang="en-US" dirty="0"/>
              <a:t>				Hasta la Vista Server…</a:t>
            </a:r>
          </a:p>
        </p:txBody>
      </p:sp>
      <p:sp>
        <p:nvSpPr>
          <p:cNvPr id="5" name="Text Placeholder 4"/>
          <p:cNvSpPr>
            <a:spLocks noGrp="1"/>
          </p:cNvSpPr>
          <p:nvPr>
            <p:ph type="body" sz="quarter" idx="12"/>
          </p:nvPr>
        </p:nvSpPr>
        <p:spPr>
          <a:xfrm>
            <a:off x="554037" y="5022586"/>
            <a:ext cx="7873999" cy="913076"/>
          </a:xfrm>
        </p:spPr>
        <p:txBody>
          <a:bodyPr/>
          <a:lstStyle/>
          <a:p>
            <a:r>
              <a:rPr lang="en-US" dirty="0"/>
              <a:t>Carlos Mendible - @cmendibl3</a:t>
            </a:r>
          </a:p>
          <a:p>
            <a:r>
              <a:rPr lang="en-US" sz="2000" dirty="0"/>
              <a:t>Cloud Advisor @</a:t>
            </a:r>
            <a:r>
              <a:rPr lang="en-US" sz="2000" dirty="0" err="1"/>
              <a:t>AccentureSpain</a:t>
            </a:r>
            <a:endParaRPr lang="en-US" sz="2400" dirty="0"/>
          </a:p>
        </p:txBody>
      </p:sp>
      <p:pic>
        <p:nvPicPr>
          <p:cNvPr id="3" name="Picture 2"/>
          <p:cNvPicPr>
            <a:picLocks noChangeAspect="1"/>
          </p:cNvPicPr>
          <p:nvPr/>
        </p:nvPicPr>
        <p:blipFill>
          <a:blip r:embed="rId2"/>
          <a:stretch>
            <a:fillRect/>
          </a:stretch>
        </p:blipFill>
        <p:spPr>
          <a:xfrm>
            <a:off x="9891179" y="5088316"/>
            <a:ext cx="2289053" cy="923546"/>
          </a:xfrm>
          <a:prstGeom prst="rect">
            <a:avLst/>
          </a:prstGeom>
        </p:spPr>
      </p:pic>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 Function Apps</a:t>
            </a:r>
          </a:p>
        </p:txBody>
      </p:sp>
      <p:sp>
        <p:nvSpPr>
          <p:cNvPr id="3" name="Content Placeholder 2"/>
          <p:cNvSpPr>
            <a:spLocks noGrp="1"/>
          </p:cNvSpPr>
          <p:nvPr>
            <p:ph idx="4294967295"/>
          </p:nvPr>
        </p:nvSpPr>
        <p:spPr>
          <a:xfrm>
            <a:off x="0" y="1862138"/>
            <a:ext cx="10725150" cy="3743325"/>
          </a:xfrm>
        </p:spPr>
        <p:txBody>
          <a:bodyPr>
            <a:normAutofit fontScale="77500" lnSpcReduction="20000"/>
          </a:bodyPr>
          <a:lstStyle/>
          <a:p>
            <a:pPr marL="701067" indent="-349724">
              <a:lnSpc>
                <a:spcPct val="120000"/>
              </a:lnSpc>
            </a:pPr>
            <a:r>
              <a:rPr lang="en-US" sz="3800" dirty="0">
                <a:gradFill>
                  <a:gsLst>
                    <a:gs pos="1250">
                      <a:schemeClr val="tx2"/>
                    </a:gs>
                    <a:gs pos="99000">
                      <a:schemeClr val="tx2"/>
                    </a:gs>
                  </a:gsLst>
                  <a:lin ang="5400000" scaled="0"/>
                </a:gradFill>
              </a:rPr>
              <a:t>Run at explicitly specified intervals, like every day at 2:00 am using CRON expressions, like “0 */5 * * * *“ (every 5 minutes)</a:t>
            </a:r>
          </a:p>
          <a:p>
            <a:pPr marL="701067" indent="-349724">
              <a:lnSpc>
                <a:spcPct val="120000"/>
              </a:lnSpc>
            </a:pPr>
            <a:r>
              <a:rPr lang="en-US" sz="3800" dirty="0">
                <a:gradFill>
                  <a:gsLst>
                    <a:gs pos="1250">
                      <a:schemeClr val="tx2"/>
                    </a:gs>
                    <a:gs pos="99000">
                      <a:schemeClr val="tx2"/>
                    </a:gs>
                  </a:gsLst>
                  <a:lin ang="5400000" scaled="0"/>
                </a:gradFill>
              </a:rPr>
              <a:t>Can send information to other systems, but typically don’t “return” information, only write to logs</a:t>
            </a:r>
          </a:p>
          <a:p>
            <a:pPr marL="701067" indent="-349724">
              <a:lnSpc>
                <a:spcPct val="120000"/>
              </a:lnSpc>
            </a:pPr>
            <a:r>
              <a:rPr lang="en-US" sz="3800" dirty="0">
                <a:gradFill>
                  <a:gsLst>
                    <a:gs pos="1250">
                      <a:schemeClr val="tx2"/>
                    </a:gs>
                    <a:gs pos="99000">
                      <a:schemeClr val="tx2"/>
                    </a:gs>
                  </a:gsLst>
                  <a:lin ang="5400000" scaled="0"/>
                </a:gradFill>
              </a:rPr>
              <a:t>Great for redundant cleanup and data management</a:t>
            </a:r>
          </a:p>
          <a:p>
            <a:pPr marL="701067" indent="-349724">
              <a:lnSpc>
                <a:spcPct val="120000"/>
              </a:lnSpc>
            </a:pPr>
            <a:r>
              <a:rPr lang="en-US" sz="3800" dirty="0">
                <a:gradFill>
                  <a:gsLst>
                    <a:gs pos="1250">
                      <a:schemeClr val="tx2"/>
                    </a:gs>
                    <a:gs pos="99000">
                      <a:schemeClr val="tx2"/>
                    </a:gs>
                  </a:gsLst>
                  <a:lin ang="5400000" scaled="0"/>
                </a:gradFill>
              </a:rPr>
              <a:t>Great for checking state of services</a:t>
            </a:r>
          </a:p>
          <a:p>
            <a:pPr marL="701067" indent="-349724">
              <a:lnSpc>
                <a:spcPct val="120000"/>
              </a:lnSpc>
            </a:pPr>
            <a:r>
              <a:rPr lang="en-US" sz="3800" dirty="0">
                <a:gradFill>
                  <a:gsLst>
                    <a:gs pos="1250">
                      <a:schemeClr val="tx2"/>
                    </a:gs>
                    <a:gs pos="99000">
                      <a:schemeClr val="tx2"/>
                    </a:gs>
                  </a:gsLst>
                  <a:lin ang="5400000" scaled="0"/>
                </a:gradFill>
              </a:rPr>
              <a:t>Can be combined with other functions</a:t>
            </a:r>
          </a:p>
          <a:p>
            <a:pPr marL="0" indent="0">
              <a:lnSpc>
                <a:spcPct val="120000"/>
              </a:lnSpc>
              <a:buNone/>
            </a:pPr>
            <a:endParaRPr lang="en-US" dirty="0"/>
          </a:p>
        </p:txBody>
      </p:sp>
      <p:pic>
        <p:nvPicPr>
          <p:cNvPr id="4100" name="Picture 4" descr="Image result for c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6237" y="3838847"/>
            <a:ext cx="3192464" cy="3192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3935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Function Apps</a:t>
            </a:r>
          </a:p>
        </p:txBody>
      </p:sp>
      <p:sp>
        <p:nvSpPr>
          <p:cNvPr id="3" name="Content Placeholder 2"/>
          <p:cNvSpPr>
            <a:spLocks noGrp="1"/>
          </p:cNvSpPr>
          <p:nvPr>
            <p:ph idx="4294967295"/>
          </p:nvPr>
        </p:nvSpPr>
        <p:spPr>
          <a:xfrm>
            <a:off x="-1" y="1862138"/>
            <a:ext cx="11323637" cy="3743325"/>
          </a:xfrm>
        </p:spPr>
        <p:txBody>
          <a:bodyPr>
            <a:normAutofit fontScale="85000" lnSpcReduction="20000"/>
          </a:bodyPr>
          <a:lstStyle/>
          <a:p>
            <a:pPr marL="701067" indent="-349724">
              <a:lnSpc>
                <a:spcPct val="110000"/>
              </a:lnSpc>
            </a:pPr>
            <a:r>
              <a:rPr lang="en-US" sz="3800" dirty="0">
                <a:gradFill>
                  <a:gsLst>
                    <a:gs pos="1250">
                      <a:schemeClr val="tx2"/>
                    </a:gs>
                    <a:gs pos="99000">
                      <a:schemeClr val="tx2"/>
                    </a:gs>
                  </a:gsLst>
                  <a:lin ang="5400000" scaled="0"/>
                </a:gradFill>
              </a:rPr>
              <a:t>Run when triggered by a data event, such as an item being added to a queue or container</a:t>
            </a:r>
          </a:p>
          <a:p>
            <a:pPr marL="701067" indent="-349724">
              <a:lnSpc>
                <a:spcPct val="110000"/>
              </a:lnSpc>
            </a:pPr>
            <a:r>
              <a:rPr lang="en-US" sz="3800" dirty="0">
                <a:gradFill>
                  <a:gsLst>
                    <a:gs pos="1250">
                      <a:schemeClr val="tx2"/>
                    </a:gs>
                    <a:gs pos="99000">
                      <a:schemeClr val="tx2"/>
                    </a:gs>
                  </a:gsLst>
                  <a:lin ang="5400000" scaled="0"/>
                </a:gradFill>
              </a:rPr>
              <a:t>Typically have in and out parameters</a:t>
            </a:r>
          </a:p>
          <a:p>
            <a:pPr marL="701067" indent="-349724">
              <a:lnSpc>
                <a:spcPct val="110000"/>
              </a:lnSpc>
            </a:pPr>
            <a:r>
              <a:rPr lang="en-US" sz="3800" dirty="0">
                <a:gradFill>
                  <a:gsLst>
                    <a:gs pos="1250">
                      <a:schemeClr val="tx2"/>
                    </a:gs>
                    <a:gs pos="99000">
                      <a:schemeClr val="tx2"/>
                    </a:gs>
                  </a:gsLst>
                  <a:lin ang="5400000" scaled="0"/>
                </a:gradFill>
              </a:rPr>
              <a:t>Great for responding to CRUD events</a:t>
            </a:r>
          </a:p>
          <a:p>
            <a:pPr marL="701067" indent="-349724">
              <a:lnSpc>
                <a:spcPct val="110000"/>
              </a:lnSpc>
            </a:pPr>
            <a:r>
              <a:rPr lang="en-US" sz="3800" dirty="0">
                <a:gradFill>
                  <a:gsLst>
                    <a:gs pos="1250">
                      <a:schemeClr val="tx2"/>
                    </a:gs>
                    <a:gs pos="99000">
                      <a:schemeClr val="tx2"/>
                    </a:gs>
                  </a:gsLst>
                  <a:lin ang="5400000" scaled="0"/>
                </a:gradFill>
              </a:rPr>
              <a:t>Great for performing CRUD events</a:t>
            </a:r>
          </a:p>
          <a:p>
            <a:pPr marL="701067" indent="-349724">
              <a:lnSpc>
                <a:spcPct val="110000"/>
              </a:lnSpc>
            </a:pPr>
            <a:r>
              <a:rPr lang="en-US" sz="3800" dirty="0">
                <a:gradFill>
                  <a:gsLst>
                    <a:gs pos="1250">
                      <a:schemeClr val="tx2"/>
                    </a:gs>
                    <a:gs pos="99000">
                      <a:schemeClr val="tx2"/>
                    </a:gs>
                  </a:gsLst>
                  <a:lin ang="5400000" scaled="0"/>
                </a:gradFill>
              </a:rPr>
              <a:t>Great for moving content</a:t>
            </a:r>
          </a:p>
          <a:p>
            <a:pPr marL="701067" indent="-349724">
              <a:lnSpc>
                <a:spcPct val="110000"/>
              </a:lnSpc>
            </a:pPr>
            <a:r>
              <a:rPr lang="en-US" sz="3800" dirty="0">
                <a:gradFill>
                  <a:gsLst>
                    <a:gs pos="1250">
                      <a:schemeClr val="tx2"/>
                    </a:gs>
                    <a:gs pos="99000">
                      <a:schemeClr val="tx2"/>
                    </a:gs>
                  </a:gsLst>
                  <a:lin ang="5400000" scaled="0"/>
                </a:gradFill>
              </a:rPr>
              <a:t>Access data across services</a:t>
            </a:r>
          </a:p>
          <a:p>
            <a:pPr marL="0" indent="0">
              <a:lnSpc>
                <a:spcPct val="110000"/>
              </a:lnSpc>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083" y="4245975"/>
            <a:ext cx="2282935" cy="1360047"/>
          </a:xfrm>
          <a:prstGeom prst="rect">
            <a:avLst/>
          </a:prstGeom>
        </p:spPr>
      </p:pic>
    </p:spTree>
    <p:extLst>
      <p:ext uri="{BB962C8B-B14F-4D97-AF65-F5344CB8AC3E}">
        <p14:creationId xmlns:p14="http://schemas.microsoft.com/office/powerpoint/2010/main" val="24422335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Webhook &amp; API Function Apps</a:t>
            </a:r>
          </a:p>
        </p:txBody>
      </p:sp>
      <p:sp>
        <p:nvSpPr>
          <p:cNvPr id="3" name="Content Placeholder 2"/>
          <p:cNvSpPr>
            <a:spLocks noGrp="1"/>
          </p:cNvSpPr>
          <p:nvPr>
            <p:ph idx="4294967295"/>
          </p:nvPr>
        </p:nvSpPr>
        <p:spPr>
          <a:xfrm>
            <a:off x="0" y="1862138"/>
            <a:ext cx="11399837" cy="4495800"/>
          </a:xfrm>
        </p:spPr>
        <p:txBody>
          <a:bodyPr>
            <a:normAutofit fontScale="70000" lnSpcReduction="20000"/>
          </a:bodyPr>
          <a:lstStyle/>
          <a:p>
            <a:pPr marL="701067" indent="-349724">
              <a:lnSpc>
                <a:spcPct val="120000"/>
              </a:lnSpc>
            </a:pPr>
            <a:r>
              <a:rPr lang="en-US" sz="4100" dirty="0">
                <a:gradFill>
                  <a:gsLst>
                    <a:gs pos="1250">
                      <a:schemeClr val="tx2"/>
                    </a:gs>
                    <a:gs pos="99000">
                      <a:schemeClr val="tx2"/>
                    </a:gs>
                  </a:gsLst>
                  <a:lin ang="5400000" scaled="0"/>
                </a:gradFill>
              </a:rPr>
              <a:t>Triggered by events in other services, like GitHub, Team Foundation Services, Office 365, OneDrive, Microsoft PowerApps</a:t>
            </a:r>
          </a:p>
          <a:p>
            <a:pPr marL="701067" indent="-349724">
              <a:lnSpc>
                <a:spcPct val="120000"/>
              </a:lnSpc>
            </a:pPr>
            <a:r>
              <a:rPr lang="en-US" sz="4100" dirty="0">
                <a:gradFill>
                  <a:gsLst>
                    <a:gs pos="1250">
                      <a:schemeClr val="tx2"/>
                    </a:gs>
                    <a:gs pos="99000">
                      <a:schemeClr val="tx2"/>
                    </a:gs>
                  </a:gsLst>
                  <a:lin ang="5400000" scaled="0"/>
                </a:gradFill>
              </a:rPr>
              <a:t>Takes in a request and sends back a response</a:t>
            </a:r>
          </a:p>
          <a:p>
            <a:pPr marL="701067" indent="-349724">
              <a:lnSpc>
                <a:spcPct val="120000"/>
              </a:lnSpc>
            </a:pPr>
            <a:r>
              <a:rPr lang="en-US" sz="4100" dirty="0">
                <a:gradFill>
                  <a:gsLst>
                    <a:gs pos="1250">
                      <a:schemeClr val="tx2"/>
                    </a:gs>
                    <a:gs pos="99000">
                      <a:schemeClr val="tx2"/>
                    </a:gs>
                  </a:gsLst>
                  <a:lin ang="5400000" scaled="0"/>
                </a:gradFill>
              </a:rPr>
              <a:t>Often mimic Web API and legacy web services flows</a:t>
            </a:r>
          </a:p>
          <a:p>
            <a:pPr marL="701067" indent="-349724">
              <a:lnSpc>
                <a:spcPct val="120000"/>
              </a:lnSpc>
            </a:pPr>
            <a:r>
              <a:rPr lang="en-US" sz="4100" dirty="0">
                <a:gradFill>
                  <a:gsLst>
                    <a:gs pos="1250">
                      <a:schemeClr val="tx2"/>
                    </a:gs>
                    <a:gs pos="99000">
                      <a:schemeClr val="tx2"/>
                    </a:gs>
                  </a:gsLst>
                  <a:lin ang="5400000" scaled="0"/>
                </a:gradFill>
              </a:rPr>
              <a:t>Typically need CORS settings managed</a:t>
            </a:r>
          </a:p>
          <a:p>
            <a:pPr marL="701067" indent="-349724">
              <a:lnSpc>
                <a:spcPct val="120000"/>
              </a:lnSpc>
            </a:pPr>
            <a:r>
              <a:rPr lang="en-US" sz="4100" dirty="0">
                <a:gradFill>
                  <a:gsLst>
                    <a:gs pos="1250">
                      <a:schemeClr val="tx2"/>
                    </a:gs>
                    <a:gs pos="99000">
                      <a:schemeClr val="tx2"/>
                    </a:gs>
                  </a:gsLst>
                  <a:lin ang="5400000" scaled="0"/>
                </a:gradFill>
              </a:rPr>
              <a:t>Best for exposing functionality to other apps and services</a:t>
            </a:r>
          </a:p>
          <a:p>
            <a:pPr marL="701067" indent="-349724">
              <a:lnSpc>
                <a:spcPct val="120000"/>
              </a:lnSpc>
            </a:pPr>
            <a:r>
              <a:rPr lang="en-US" sz="4100" dirty="0">
                <a:gradFill>
                  <a:gsLst>
                    <a:gs pos="1250">
                      <a:schemeClr val="tx2"/>
                    </a:gs>
                    <a:gs pos="99000">
                      <a:schemeClr val="tx2"/>
                    </a:gs>
                  </a:gsLst>
                  <a:lin ang="5400000" scaled="0"/>
                </a:gradFill>
              </a:rPr>
              <a:t>Great for building Logic Apps</a:t>
            </a:r>
          </a:p>
          <a:p>
            <a:pPr marL="0" indent="0">
              <a:lnSpc>
                <a:spcPct val="120000"/>
              </a:lnSpc>
              <a:buNone/>
            </a:pPr>
            <a:endParaRPr lang="en-US" dirty="0"/>
          </a:p>
        </p:txBody>
      </p:sp>
      <p:pic>
        <p:nvPicPr>
          <p:cNvPr id="512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8237" y="4640262"/>
            <a:ext cx="2506662" cy="250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1224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2" y="2800032"/>
            <a:ext cx="9186736" cy="1840230"/>
          </a:xfrm>
        </p:spPr>
        <p:txBody>
          <a:bodyPr/>
          <a:lstStyle/>
          <a:p>
            <a:r>
              <a:rPr lang="en-US" sz="6000" dirty="0"/>
              <a:t>Azure Functions Anatomy and Bindings</a:t>
            </a:r>
          </a:p>
        </p:txBody>
      </p:sp>
    </p:spTree>
    <p:extLst>
      <p:ext uri="{BB962C8B-B14F-4D97-AF65-F5344CB8AC3E}">
        <p14:creationId xmlns:p14="http://schemas.microsoft.com/office/powerpoint/2010/main" val="2481385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672296" y="1861967"/>
            <a:ext cx="3569966" cy="3660217"/>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code</a:t>
            </a:r>
          </a:p>
        </p:txBody>
      </p:sp>
      <p:sp>
        <p:nvSpPr>
          <p:cNvPr id="2" name="Title 1"/>
          <p:cNvSpPr>
            <a:spLocks noGrp="1"/>
          </p:cNvSpPr>
          <p:nvPr>
            <p:ph type="title"/>
          </p:nvPr>
        </p:nvSpPr>
        <p:spPr/>
        <p:txBody>
          <a:bodyPr/>
          <a:lstStyle/>
          <a:p>
            <a:r>
              <a:rPr lang="en-US" dirty="0"/>
              <a:t>Anatomy of a Function</a:t>
            </a:r>
          </a:p>
        </p:txBody>
      </p:sp>
      <p:sp>
        <p:nvSpPr>
          <p:cNvPr id="3" name="Content Placeholder 2"/>
          <p:cNvSpPr>
            <a:spLocks noGrp="1"/>
          </p:cNvSpPr>
          <p:nvPr>
            <p:ph type="body" sz="quarter" idx="10"/>
          </p:nvPr>
        </p:nvSpPr>
        <p:spPr>
          <a:xfrm>
            <a:off x="274638" y="2072264"/>
            <a:ext cx="7162799" cy="3449919"/>
          </a:xfrm>
        </p:spPr>
        <p:txBody>
          <a:bodyPr>
            <a:normAutofit fontScale="55000" lnSpcReduction="20000"/>
          </a:bodyPr>
          <a:lstStyle/>
          <a:p>
            <a:pPr marL="922843" indent="-571500">
              <a:lnSpc>
                <a:spcPct val="120000"/>
              </a:lnSpc>
              <a:buFont typeface="Arial" panose="020B0604020202020204" pitchFamily="34" charset="0"/>
              <a:buChar char="•"/>
            </a:pPr>
            <a:r>
              <a:rPr lang="en-US" dirty="0"/>
              <a:t>A “Run” file that containing the function code</a:t>
            </a:r>
          </a:p>
          <a:p>
            <a:pPr marL="922843" indent="-571500">
              <a:lnSpc>
                <a:spcPct val="120000"/>
              </a:lnSpc>
              <a:buFont typeface="Arial" panose="020B0604020202020204" pitchFamily="34" charset="0"/>
              <a:buChar char="•"/>
            </a:pPr>
            <a:r>
              <a:rPr lang="en-US" dirty="0"/>
              <a:t>A “Function” file containing all service and trigger bindings and parameters</a:t>
            </a:r>
          </a:p>
          <a:p>
            <a:pPr marL="922843" indent="-571500">
              <a:lnSpc>
                <a:spcPct val="120000"/>
              </a:lnSpc>
              <a:buFont typeface="Arial" panose="020B0604020202020204" pitchFamily="34" charset="0"/>
              <a:buChar char="•"/>
            </a:pPr>
            <a:r>
              <a:rPr lang="en-US" dirty="0"/>
              <a:t>A “Project” file containing project assembly and NuGet package references</a:t>
            </a:r>
          </a:p>
          <a:p>
            <a:pPr marL="922843" indent="-571500">
              <a:lnSpc>
                <a:spcPct val="120000"/>
              </a:lnSpc>
              <a:buFont typeface="Arial" panose="020B0604020202020204" pitchFamily="34" charset="0"/>
              <a:buChar char="•"/>
            </a:pPr>
            <a:r>
              <a:rPr lang="en-US" dirty="0"/>
              <a:t>App Service settings, such as connection strings and API keys</a:t>
            </a:r>
          </a:p>
          <a:p>
            <a:pPr marL="0" indent="0">
              <a:lnSpc>
                <a:spcPct val="120000"/>
              </a:lnSpc>
              <a:buNone/>
            </a:pPr>
            <a:endParaRPr lang="en-US" dirty="0"/>
          </a:p>
        </p:txBody>
      </p:sp>
      <p:sp>
        <p:nvSpPr>
          <p:cNvPr id="4" name="Rectangle 3"/>
          <p:cNvSpPr/>
          <p:nvPr/>
        </p:nvSpPr>
        <p:spPr>
          <a:xfrm>
            <a:off x="8154680" y="4258012"/>
            <a:ext cx="2405678" cy="867773"/>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.NET Core and Project references</a:t>
            </a:r>
          </a:p>
        </p:txBody>
      </p:sp>
      <p:sp>
        <p:nvSpPr>
          <p:cNvPr id="5" name="Rectangle 4"/>
          <p:cNvSpPr/>
          <p:nvPr/>
        </p:nvSpPr>
        <p:spPr>
          <a:xfrm>
            <a:off x="8154680" y="3091106"/>
            <a:ext cx="2405679" cy="867774"/>
          </a:xfrm>
          <a:prstGeom prst="rect">
            <a:avLst/>
          </a:prstGeom>
          <a:solidFill>
            <a:srgbClr val="4D9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Function configuration</a:t>
            </a:r>
          </a:p>
        </p:txBody>
      </p:sp>
      <p:sp>
        <p:nvSpPr>
          <p:cNvPr id="6" name="Rectangle 5"/>
          <p:cNvSpPr/>
          <p:nvPr/>
        </p:nvSpPr>
        <p:spPr>
          <a:xfrm>
            <a:off x="8154679" y="2335429"/>
            <a:ext cx="2405678" cy="430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Executable code</a:t>
            </a:r>
          </a:p>
        </p:txBody>
      </p:sp>
    </p:spTree>
    <p:extLst>
      <p:ext uri="{BB962C8B-B14F-4D97-AF65-F5344CB8AC3E}">
        <p14:creationId xmlns:p14="http://schemas.microsoft.com/office/powerpoint/2010/main" val="17017663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Bindings</a:t>
            </a:r>
          </a:p>
        </p:txBody>
      </p:sp>
      <p:graphicFrame>
        <p:nvGraphicFramePr>
          <p:cNvPr id="7" name="Table 6"/>
          <p:cNvGraphicFramePr>
            <a:graphicFrameLocks noGrp="1"/>
          </p:cNvGraphicFramePr>
          <p:nvPr>
            <p:extLst>
              <p:ext uri="{D42A27DB-BD31-4B8C-83A1-F6EECF244321}">
                <p14:modId xmlns:p14="http://schemas.microsoft.com/office/powerpoint/2010/main" val="3246480507"/>
              </p:ext>
            </p:extLst>
          </p:nvPr>
        </p:nvGraphicFramePr>
        <p:xfrm>
          <a:off x="892953" y="2728662"/>
          <a:ext cx="10362260" cy="4045200"/>
        </p:xfrm>
        <a:graphic>
          <a:graphicData uri="http://schemas.openxmlformats.org/drawingml/2006/table">
            <a:tbl>
              <a:tblPr firstRow="1" bandRow="1">
                <a:tableStyleId>{5C22544A-7EE6-4342-B048-85BDC9FD1C3A}</a:tableStyleId>
              </a:tblPr>
              <a:tblGrid>
                <a:gridCol w="3113096">
                  <a:extLst>
                    <a:ext uri="{9D8B030D-6E8A-4147-A177-3AD203B41FA5}">
                      <a16:colId xmlns:a16="http://schemas.microsoft.com/office/drawing/2014/main" val="1381631012"/>
                    </a:ext>
                  </a:extLst>
                </a:gridCol>
                <a:gridCol w="3486940">
                  <a:extLst>
                    <a:ext uri="{9D8B030D-6E8A-4147-A177-3AD203B41FA5}">
                      <a16:colId xmlns:a16="http://schemas.microsoft.com/office/drawing/2014/main" val="268957825"/>
                    </a:ext>
                  </a:extLst>
                </a:gridCol>
                <a:gridCol w="1162314">
                  <a:extLst>
                    <a:ext uri="{9D8B030D-6E8A-4147-A177-3AD203B41FA5}">
                      <a16:colId xmlns:a16="http://schemas.microsoft.com/office/drawing/2014/main" val="3697201972"/>
                    </a:ext>
                  </a:extLst>
                </a:gridCol>
                <a:gridCol w="1376423">
                  <a:extLst>
                    <a:ext uri="{9D8B030D-6E8A-4147-A177-3AD203B41FA5}">
                      <a16:colId xmlns:a16="http://schemas.microsoft.com/office/drawing/2014/main" val="1062125523"/>
                    </a:ext>
                  </a:extLst>
                </a:gridCol>
                <a:gridCol w="1223487">
                  <a:extLst>
                    <a:ext uri="{9D8B030D-6E8A-4147-A177-3AD203B41FA5}">
                      <a16:colId xmlns:a16="http://schemas.microsoft.com/office/drawing/2014/main" val="1149894302"/>
                    </a:ext>
                  </a:extLst>
                </a:gridCol>
              </a:tblGrid>
              <a:tr h="322976">
                <a:tc>
                  <a:txBody>
                    <a:bodyPr/>
                    <a:lstStyle/>
                    <a:p>
                      <a:r>
                        <a:rPr lang="en-US" sz="1600" dirty="0"/>
                        <a:t>Type</a:t>
                      </a:r>
                    </a:p>
                  </a:txBody>
                  <a:tcPr marL="93260" marR="93260" marT="46630" marB="46630" anchor="ctr"/>
                </a:tc>
                <a:tc>
                  <a:txBody>
                    <a:bodyPr/>
                    <a:lstStyle/>
                    <a:p>
                      <a:r>
                        <a:rPr lang="en-US" sz="1600"/>
                        <a:t>Service</a:t>
                      </a:r>
                    </a:p>
                  </a:txBody>
                  <a:tcPr marL="93260" marR="93260" marT="46630" marB="46630" anchor="ctr"/>
                </a:tc>
                <a:tc>
                  <a:txBody>
                    <a:bodyPr/>
                    <a:lstStyle/>
                    <a:p>
                      <a:pPr algn="ctr"/>
                      <a:r>
                        <a:rPr lang="en-US" sz="1600" dirty="0"/>
                        <a:t>Trigger</a:t>
                      </a:r>
                    </a:p>
                  </a:txBody>
                  <a:tcPr marL="93260" marR="93260" marT="46630" marB="46630" anchor="ctr"/>
                </a:tc>
                <a:tc>
                  <a:txBody>
                    <a:bodyPr/>
                    <a:lstStyle/>
                    <a:p>
                      <a:pPr algn="ctr"/>
                      <a:r>
                        <a:rPr lang="en-US" sz="1600"/>
                        <a:t>Input</a:t>
                      </a:r>
                    </a:p>
                  </a:txBody>
                  <a:tcPr marL="93260" marR="93260" marT="46630" marB="46630" anchor="ctr"/>
                </a:tc>
                <a:tc>
                  <a:txBody>
                    <a:bodyPr/>
                    <a:lstStyle/>
                    <a:p>
                      <a:pPr algn="ctr"/>
                      <a:r>
                        <a:rPr lang="en-US" sz="1600"/>
                        <a:t>Output</a:t>
                      </a:r>
                    </a:p>
                  </a:txBody>
                  <a:tcPr marL="93260" marR="93260" marT="46630" marB="46630" anchor="ctr"/>
                </a:tc>
                <a:extLst>
                  <a:ext uri="{0D108BD9-81ED-4DB2-BD59-A6C34878D82A}">
                    <a16:rowId xmlns:a16="http://schemas.microsoft.com/office/drawing/2014/main" val="2204649050"/>
                  </a:ext>
                </a:extLst>
              </a:tr>
              <a:tr h="322976">
                <a:tc>
                  <a:txBody>
                    <a:bodyPr/>
                    <a:lstStyle/>
                    <a:p>
                      <a:r>
                        <a:rPr lang="en-US" sz="1600" dirty="0"/>
                        <a:t>Schedule</a:t>
                      </a:r>
                    </a:p>
                  </a:txBody>
                  <a:tcPr marL="93260" marR="93260" marT="46630" marB="46630" anchor="ctr"/>
                </a:tc>
                <a:tc>
                  <a:txBody>
                    <a:bodyPr/>
                    <a:lstStyle/>
                    <a:p>
                      <a:r>
                        <a:rPr lang="en-US" sz="1600"/>
                        <a:t>Azure Functions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endParaRPr lang="en-US" sz="1600"/>
                    </a:p>
                  </a:txBody>
                  <a:tcPr marL="93260" marR="93260" marT="46630" marB="46630" anchor="ctr"/>
                </a:tc>
                <a:extLst>
                  <a:ext uri="{0D108BD9-81ED-4DB2-BD59-A6C34878D82A}">
                    <a16:rowId xmlns:a16="http://schemas.microsoft.com/office/drawing/2014/main" val="4239000174"/>
                  </a:ext>
                </a:extLst>
              </a:tr>
              <a:tr h="336632">
                <a:tc>
                  <a:txBody>
                    <a:bodyPr/>
                    <a:lstStyle/>
                    <a:p>
                      <a:r>
                        <a:rPr lang="en-US" sz="1600" dirty="0"/>
                        <a:t>HTTP (REST or </a:t>
                      </a:r>
                      <a:r>
                        <a:rPr lang="en-US" sz="1600" dirty="0" err="1"/>
                        <a:t>webhook</a:t>
                      </a:r>
                      <a:r>
                        <a:rPr lang="en-US" sz="1600" dirty="0"/>
                        <a:t>)</a:t>
                      </a:r>
                    </a:p>
                  </a:txBody>
                  <a:tcPr marL="93260" marR="93260" marT="46630" marB="46630" anchor="ctr"/>
                </a:tc>
                <a:tc>
                  <a:txBody>
                    <a:bodyPr/>
                    <a:lstStyle/>
                    <a:p>
                      <a:r>
                        <a:rPr lang="en-US" sz="1600"/>
                        <a:t>Azure Functions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a:t>✔*</a:t>
                      </a:r>
                    </a:p>
                  </a:txBody>
                  <a:tcPr marL="93260" marR="93260" marT="46630" marB="46630" anchor="ctr"/>
                </a:tc>
                <a:extLst>
                  <a:ext uri="{0D108BD9-81ED-4DB2-BD59-A6C34878D82A}">
                    <a16:rowId xmlns:a16="http://schemas.microsoft.com/office/drawing/2014/main" val="900705094"/>
                  </a:ext>
                </a:extLst>
              </a:tr>
              <a:tr h="322976">
                <a:tc>
                  <a:txBody>
                    <a:bodyPr/>
                    <a:lstStyle/>
                    <a:p>
                      <a:r>
                        <a:rPr lang="en-US" sz="1600"/>
                        <a:t>Blob Storage</a:t>
                      </a:r>
                    </a:p>
                  </a:txBody>
                  <a:tcPr marL="93260" marR="93260" marT="46630" marB="46630" anchor="ctr"/>
                </a:tc>
                <a:tc>
                  <a:txBody>
                    <a:bodyPr/>
                    <a:lstStyle/>
                    <a:p>
                      <a:r>
                        <a:rPr lang="en-US" sz="1600" dirty="0"/>
                        <a:t>Azure Storage</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671749842"/>
                  </a:ext>
                </a:extLst>
              </a:tr>
              <a:tr h="322976">
                <a:tc>
                  <a:txBody>
                    <a:bodyPr/>
                    <a:lstStyle/>
                    <a:p>
                      <a:r>
                        <a:rPr lang="en-US" sz="1600"/>
                        <a:t>Events</a:t>
                      </a:r>
                    </a:p>
                  </a:txBody>
                  <a:tcPr marL="93260" marR="93260" marT="46630" marB="46630" anchor="ctr"/>
                </a:tc>
                <a:tc>
                  <a:txBody>
                    <a:bodyPr/>
                    <a:lstStyle/>
                    <a:p>
                      <a:r>
                        <a:rPr lang="en-US" sz="1600" dirty="0"/>
                        <a:t>Azure Event Hubs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468464882"/>
                  </a:ext>
                </a:extLst>
              </a:tr>
              <a:tr h="322976">
                <a:tc>
                  <a:txBody>
                    <a:bodyPr/>
                    <a:lstStyle/>
                    <a:p>
                      <a:r>
                        <a:rPr lang="en-US" sz="1600" dirty="0"/>
                        <a:t>Queues</a:t>
                      </a:r>
                    </a:p>
                  </a:txBody>
                  <a:tcPr marL="93260" marR="93260" marT="46630" marB="46630" anchor="ctr"/>
                </a:tc>
                <a:tc>
                  <a:txBody>
                    <a:bodyPr/>
                    <a:lstStyle/>
                    <a:p>
                      <a:r>
                        <a:rPr lang="en-US" sz="1600" dirty="0"/>
                        <a:t>Azure Storage</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3075698797"/>
                  </a:ext>
                </a:extLst>
              </a:tr>
              <a:tr h="322976">
                <a:tc>
                  <a:txBody>
                    <a:bodyPr/>
                    <a:lstStyle/>
                    <a:p>
                      <a:r>
                        <a:rPr lang="en-US" sz="1600" dirty="0"/>
                        <a:t>Queues and Topics</a:t>
                      </a:r>
                    </a:p>
                  </a:txBody>
                  <a:tcPr marL="93260" marR="93260" marT="46630" marB="46630" anchor="ctr"/>
                </a:tc>
                <a:tc>
                  <a:txBody>
                    <a:bodyPr/>
                    <a:lstStyle/>
                    <a:p>
                      <a:r>
                        <a:rPr lang="en-US" sz="1600" dirty="0"/>
                        <a:t>Azure Service Bus</a:t>
                      </a:r>
                    </a:p>
                  </a:txBody>
                  <a:tcPr marL="93260" marR="93260" marT="46630" marB="46630" anchor="ctr"/>
                </a:tc>
                <a:tc>
                  <a:txBody>
                    <a:bodyPr/>
                    <a:lstStyle/>
                    <a:p>
                      <a:pPr algn="ctr"/>
                      <a:r>
                        <a:rPr lang="en-US" sz="1600" dirty="0"/>
                        <a:t>✔</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4218162089"/>
                  </a:ext>
                </a:extLst>
              </a:tr>
              <a:tr h="322976">
                <a:tc>
                  <a:txBody>
                    <a:bodyPr/>
                    <a:lstStyle/>
                    <a:p>
                      <a:r>
                        <a:rPr lang="en-US" sz="1600"/>
                        <a:t>Tables</a:t>
                      </a:r>
                    </a:p>
                  </a:txBody>
                  <a:tcPr marL="93260" marR="93260" marT="46630" marB="46630" anchor="ctr"/>
                </a:tc>
                <a:tc>
                  <a:txBody>
                    <a:bodyPr/>
                    <a:lstStyle/>
                    <a:p>
                      <a:r>
                        <a:rPr lang="en-US" sz="1600" dirty="0"/>
                        <a:t>Azure Storage</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916531532"/>
                  </a:ext>
                </a:extLst>
              </a:tr>
              <a:tr h="336632">
                <a:tc>
                  <a:txBody>
                    <a:bodyPr/>
                    <a:lstStyle/>
                    <a:p>
                      <a:r>
                        <a:rPr lang="en-US" sz="1600"/>
                        <a:t>Tables</a:t>
                      </a:r>
                    </a:p>
                  </a:txBody>
                  <a:tcPr marL="93260" marR="93260" marT="46630" marB="46630" anchor="ctr"/>
                </a:tc>
                <a:tc>
                  <a:txBody>
                    <a:bodyPr/>
                    <a:lstStyle/>
                    <a:p>
                      <a:r>
                        <a:rPr lang="en-US" sz="1600"/>
                        <a:t>Azure Mobile Apps</a:t>
                      </a:r>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2601799188"/>
                  </a:ext>
                </a:extLst>
              </a:tr>
              <a:tr h="336632">
                <a:tc>
                  <a:txBody>
                    <a:bodyPr/>
                    <a:lstStyle/>
                    <a:p>
                      <a:r>
                        <a:rPr lang="en-US" sz="1600"/>
                        <a:t>No-SQL DB</a:t>
                      </a:r>
                    </a:p>
                  </a:txBody>
                  <a:tcPr marL="93260" marR="93260" marT="46630" marB="46630" anchor="ctr"/>
                </a:tc>
                <a:tc>
                  <a:txBody>
                    <a:bodyPr/>
                    <a:lstStyle/>
                    <a:p>
                      <a:r>
                        <a:rPr lang="en-US" sz="1600"/>
                        <a:t>Azure DocumentDB</a:t>
                      </a:r>
                    </a:p>
                  </a:txBody>
                  <a:tcPr marL="93260" marR="93260" marT="46630" marB="46630" anchor="ctr"/>
                </a:tc>
                <a:tc>
                  <a:txBody>
                    <a:bodyPr/>
                    <a:lstStyle/>
                    <a:p>
                      <a:pPr algn="ctr"/>
                      <a:endParaRPr lang="en-US" sz="1600"/>
                    </a:p>
                  </a:txBody>
                  <a:tcPr marL="93260" marR="93260" marT="46630" marB="46630" anchor="ctr"/>
                </a:tc>
                <a:tc>
                  <a:txBody>
                    <a:bodyPr/>
                    <a:lstStyle/>
                    <a:p>
                      <a:pPr algn="ctr"/>
                      <a:r>
                        <a:rPr lang="en-US" sz="1600" dirty="0"/>
                        <a:t>✔</a:t>
                      </a:r>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761236402"/>
                  </a:ext>
                </a:extLst>
              </a:tr>
              <a:tr h="336632">
                <a:tc>
                  <a:txBody>
                    <a:bodyPr/>
                    <a:lstStyle/>
                    <a:p>
                      <a:r>
                        <a:rPr lang="en-US" sz="1600" dirty="0"/>
                        <a:t>Push Notifications</a:t>
                      </a:r>
                    </a:p>
                  </a:txBody>
                  <a:tcPr marL="93260" marR="93260" marT="46630" marB="46630" anchor="ctr"/>
                </a:tc>
                <a:tc>
                  <a:txBody>
                    <a:bodyPr/>
                    <a:lstStyle/>
                    <a:p>
                      <a:r>
                        <a:rPr lang="en-US" sz="1600" dirty="0"/>
                        <a:t>Azure Notification Hubs</a:t>
                      </a:r>
                    </a:p>
                  </a:txBody>
                  <a:tcPr marL="93260" marR="93260" marT="46630" marB="46630" anchor="ctr"/>
                </a:tc>
                <a:tc>
                  <a:txBody>
                    <a:bodyPr/>
                    <a:lstStyle/>
                    <a:p>
                      <a:pPr algn="ctr"/>
                      <a:endParaRPr lang="en-US" sz="1600"/>
                    </a:p>
                  </a:txBody>
                  <a:tcPr marL="93260" marR="93260" marT="46630" marB="46630" anchor="ctr"/>
                </a:tc>
                <a:tc>
                  <a:txBody>
                    <a:bodyPr/>
                    <a:lstStyle/>
                    <a:p>
                      <a:pPr algn="ctr"/>
                      <a:endParaRPr lang="en-US" sz="1600" dirty="0"/>
                    </a:p>
                  </a:txBody>
                  <a:tcPr marL="93260" marR="93260" marT="46630" marB="46630" anchor="ctr"/>
                </a:tc>
                <a:tc>
                  <a:txBody>
                    <a:bodyPr/>
                    <a:lstStyle/>
                    <a:p>
                      <a:pPr algn="ctr"/>
                      <a:r>
                        <a:rPr lang="en-US" sz="1600" dirty="0"/>
                        <a:t>✔</a:t>
                      </a:r>
                    </a:p>
                  </a:txBody>
                  <a:tcPr marL="93260" marR="93260" marT="46630" marB="46630" anchor="ctr"/>
                </a:tc>
                <a:extLst>
                  <a:ext uri="{0D108BD9-81ED-4DB2-BD59-A6C34878D82A}">
                    <a16:rowId xmlns:a16="http://schemas.microsoft.com/office/drawing/2014/main" val="1542988016"/>
                  </a:ext>
                </a:extLst>
              </a:tr>
              <a:tr h="336632">
                <a:tc>
                  <a:txBody>
                    <a:bodyPr/>
                    <a:lstStyle/>
                    <a:p>
                      <a:r>
                        <a:rPr lang="en-US" sz="1600" dirty="0" err="1"/>
                        <a:t>Twilio</a:t>
                      </a:r>
                      <a:r>
                        <a:rPr lang="en-US" sz="1600" dirty="0"/>
                        <a:t> SMS Text</a:t>
                      </a:r>
                    </a:p>
                  </a:txBody>
                  <a:tcPr marL="93260" marR="93260" marT="46630" marB="46630" anchor="ctr"/>
                </a:tc>
                <a:tc>
                  <a:txBody>
                    <a:bodyPr/>
                    <a:lstStyle/>
                    <a:p>
                      <a:r>
                        <a:rPr lang="en-US" sz="1600" dirty="0" err="1"/>
                        <a:t>Twilio</a:t>
                      </a:r>
                      <a:endParaRPr lang="en-US" sz="1600" dirty="0"/>
                    </a:p>
                  </a:txBody>
                  <a:tcPr marL="93260" marR="93260" marT="46630" marB="46630" anchor="ctr"/>
                </a:tc>
                <a:tc>
                  <a:txBody>
                    <a:bodyPr/>
                    <a:lstStyle/>
                    <a:p>
                      <a:pPr algn="ctr"/>
                      <a:endParaRPr lang="en-US" sz="1600"/>
                    </a:p>
                  </a:txBody>
                  <a:tcPr marL="93260" marR="93260" marT="46630" marB="46630" anchor="ctr"/>
                </a:tc>
                <a:tc>
                  <a:txBody>
                    <a:bodyPr/>
                    <a:lstStyle/>
                    <a:p>
                      <a:pPr algn="ctr"/>
                      <a:endParaRPr lang="en-US" sz="1600" dirty="0"/>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t>✔</a:t>
                      </a:r>
                    </a:p>
                  </a:txBody>
                  <a:tcPr marL="93260" marR="93260" marT="46630" marB="46630" anchor="ctr"/>
                </a:tc>
                <a:extLst>
                  <a:ext uri="{0D108BD9-81ED-4DB2-BD59-A6C34878D82A}">
                    <a16:rowId xmlns:a16="http://schemas.microsoft.com/office/drawing/2014/main" val="788970580"/>
                  </a:ext>
                </a:extLst>
              </a:tr>
            </a:tbl>
          </a:graphicData>
        </a:graphic>
      </p:graphicFrame>
      <p:sp>
        <p:nvSpPr>
          <p:cNvPr id="8" name="Content Placeholder 2"/>
          <p:cNvSpPr>
            <a:spLocks noGrp="1"/>
          </p:cNvSpPr>
          <p:nvPr>
            <p:ph idx="1"/>
          </p:nvPr>
        </p:nvSpPr>
        <p:spPr>
          <a:xfrm>
            <a:off x="855767" y="1135062"/>
            <a:ext cx="10436634" cy="815506"/>
          </a:xfrm>
        </p:spPr>
        <p:txBody>
          <a:bodyPr>
            <a:noAutofit/>
          </a:bodyPr>
          <a:lstStyle/>
          <a:p>
            <a:pPr marL="0" indent="0">
              <a:lnSpc>
                <a:spcPct val="100000"/>
              </a:lnSpc>
              <a:buNone/>
            </a:pPr>
            <a:r>
              <a:rPr lang="en-US" sz="3500" dirty="0">
                <a:gradFill>
                  <a:gsLst>
                    <a:gs pos="1250">
                      <a:schemeClr val="tx2"/>
                    </a:gs>
                    <a:gs pos="99000">
                      <a:schemeClr val="tx2"/>
                    </a:gs>
                  </a:gsLst>
                  <a:lin ang="5400000" scaled="0"/>
                </a:gradFill>
              </a:rPr>
              <a:t>Bindings serve as the basis for all connections to and from a function. Many bindings can be “bi-directional” as well.</a:t>
            </a:r>
          </a:p>
        </p:txBody>
      </p:sp>
    </p:spTree>
    <p:extLst>
      <p:ext uri="{BB962C8B-B14F-4D97-AF65-F5344CB8AC3E}">
        <p14:creationId xmlns:p14="http://schemas.microsoft.com/office/powerpoint/2010/main" val="8489519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Testing Azure Functions</a:t>
            </a:r>
          </a:p>
        </p:txBody>
      </p:sp>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Functions</a:t>
            </a:r>
          </a:p>
        </p:txBody>
      </p:sp>
      <p:sp>
        <p:nvSpPr>
          <p:cNvPr id="3" name="Content Placeholder 2"/>
          <p:cNvSpPr>
            <a:spLocks noGrp="1"/>
          </p:cNvSpPr>
          <p:nvPr>
            <p:ph type="body" sz="quarter" idx="10"/>
          </p:nvPr>
        </p:nvSpPr>
        <p:spPr>
          <a:xfrm>
            <a:off x="274638" y="2072264"/>
            <a:ext cx="5943599" cy="3563467"/>
          </a:xfrm>
        </p:spPr>
        <p:txBody>
          <a:bodyPr>
            <a:normAutofit fontScale="55000" lnSpcReduction="20000"/>
          </a:bodyPr>
          <a:lstStyle/>
          <a:p>
            <a:pPr marL="922843" indent="-571500">
              <a:lnSpc>
                <a:spcPct val="120000"/>
              </a:lnSpc>
              <a:buFont typeface="Arial" panose="020B0604020202020204" pitchFamily="34" charset="0"/>
              <a:buChar char="•"/>
            </a:pPr>
            <a:r>
              <a:rPr lang="en-US" dirty="0"/>
              <a:t>Command-line tools</a:t>
            </a:r>
          </a:p>
          <a:p>
            <a:pPr marL="922843" indent="-571500">
              <a:lnSpc>
                <a:spcPct val="120000"/>
              </a:lnSpc>
              <a:buFont typeface="Arial" panose="020B0604020202020204" pitchFamily="34" charset="0"/>
              <a:buChar char="•"/>
            </a:pPr>
            <a:r>
              <a:rPr lang="en-US" dirty="0"/>
              <a:t>3</a:t>
            </a:r>
            <a:r>
              <a:rPr lang="en-US" baseline="30000" dirty="0"/>
              <a:t>rd</a:t>
            </a:r>
            <a:r>
              <a:rPr lang="en-US" dirty="0"/>
              <a:t> party products such as Postman and Swagger</a:t>
            </a:r>
          </a:p>
          <a:p>
            <a:pPr marL="922843" indent="-571500">
              <a:lnSpc>
                <a:spcPct val="120000"/>
              </a:lnSpc>
              <a:buFont typeface="Arial" panose="020B0604020202020204" pitchFamily="34" charset="0"/>
              <a:buChar char="•"/>
            </a:pPr>
            <a:r>
              <a:rPr lang="en-US" dirty="0"/>
              <a:t>Direct web calls via </a:t>
            </a:r>
            <a:r>
              <a:rPr lang="en-US" dirty="0" err="1"/>
              <a:t>cURL</a:t>
            </a:r>
            <a:endParaRPr lang="en-US" dirty="0"/>
          </a:p>
          <a:p>
            <a:pPr marL="922843" indent="-571500">
              <a:lnSpc>
                <a:spcPct val="120000"/>
              </a:lnSpc>
              <a:buFont typeface="Arial" panose="020B0604020202020204" pitchFamily="34" charset="0"/>
              <a:buChar char="•"/>
            </a:pPr>
            <a:r>
              <a:rPr lang="en-US" dirty="0"/>
              <a:t>Nested functions</a:t>
            </a:r>
          </a:p>
          <a:p>
            <a:pPr marL="922843" indent="-571500">
              <a:lnSpc>
                <a:spcPct val="120000"/>
              </a:lnSpc>
              <a:buFont typeface="Arial" panose="020B0604020202020204" pitchFamily="34" charset="0"/>
              <a:buChar char="•"/>
            </a:pPr>
            <a:r>
              <a:rPr lang="en-US" dirty="0"/>
              <a:t>Microsoft Azure Storage Explorer</a:t>
            </a:r>
          </a:p>
          <a:p>
            <a:pPr marL="922843" indent="-571500">
              <a:lnSpc>
                <a:spcPct val="120000"/>
              </a:lnSpc>
              <a:buFont typeface="Arial" panose="020B0604020202020204" pitchFamily="34" charset="0"/>
              <a:buChar char="•"/>
            </a:pPr>
            <a:r>
              <a:rPr lang="en-US" dirty="0"/>
              <a:t>Visual Studio Cloud Explorer</a:t>
            </a:r>
          </a:p>
          <a:p>
            <a:pPr marL="922843" indent="-571500">
              <a:lnSpc>
                <a:spcPct val="120000"/>
              </a:lnSpc>
              <a:buFont typeface="Arial" panose="020B0604020202020204" pitchFamily="34" charset="0"/>
              <a:buChar char="•"/>
            </a:pPr>
            <a:r>
              <a:rPr lang="en-US" dirty="0"/>
              <a:t>Precompiled Functions</a:t>
            </a:r>
          </a:p>
          <a:p>
            <a:pPr marL="701067" indent="-349724">
              <a:lnSpc>
                <a:spcPct val="120000"/>
              </a:lnSpc>
            </a:pPr>
            <a:endParaRPr lang="en-US" dirty="0"/>
          </a:p>
          <a:p>
            <a:pPr marL="0" indent="0">
              <a:lnSpc>
                <a:spcPct val="120000"/>
              </a:lnSpc>
              <a:buNone/>
            </a:pPr>
            <a:endParaRPr lang="en-US" dirty="0"/>
          </a:p>
        </p:txBody>
      </p:sp>
      <p:pic>
        <p:nvPicPr>
          <p:cNvPr id="6" name="Picture 5"/>
          <p:cNvPicPr>
            <a:picLocks noChangeAspect="1"/>
          </p:cNvPicPr>
          <p:nvPr/>
        </p:nvPicPr>
        <p:blipFill>
          <a:blip r:embed="rId3"/>
          <a:stretch>
            <a:fillRect/>
          </a:stretch>
        </p:blipFill>
        <p:spPr>
          <a:xfrm>
            <a:off x="6385035" y="1650189"/>
            <a:ext cx="5325643" cy="3680743"/>
          </a:xfrm>
          <a:prstGeom prst="rect">
            <a:avLst/>
          </a:prstGeom>
        </p:spPr>
      </p:pic>
      <p:pic>
        <p:nvPicPr>
          <p:cNvPr id="3076" name="Picture 4" descr="Image result for postma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6237" y="2735262"/>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wagge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027" y="3866977"/>
            <a:ext cx="2822748" cy="282274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curl.haxx.se/logo/curl-transparen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2438" y="1135062"/>
            <a:ext cx="2783790" cy="92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9895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Demo</a:t>
            </a:r>
          </a:p>
        </p:txBody>
      </p:sp>
    </p:spTree>
    <p:extLst>
      <p:ext uri="{BB962C8B-B14F-4D97-AF65-F5344CB8AC3E}">
        <p14:creationId xmlns:p14="http://schemas.microsoft.com/office/powerpoint/2010/main" val="2253920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8762999" cy="2080570"/>
          </a:xfrm>
        </p:spPr>
        <p:txBody>
          <a:bodyPr/>
          <a:lstStyle/>
          <a:p>
            <a:pPr>
              <a:lnSpc>
                <a:spcPct val="100000"/>
              </a:lnSpc>
            </a:pPr>
            <a:r>
              <a:rPr lang="en-US" sz="2800" dirty="0"/>
              <a:t>Azure Functions Samples @ </a:t>
            </a:r>
            <a:r>
              <a:rPr lang="en-US" sz="2800" dirty="0">
                <a:hlinkClick r:id="rId2"/>
              </a:rPr>
              <a:t>https://github.com/cmendibl3/hasta-la-vista-server</a:t>
            </a:r>
            <a:endParaRPr lang="en-US" sz="2800" dirty="0"/>
          </a:p>
          <a:p>
            <a:pPr>
              <a:lnSpc>
                <a:spcPct val="100000"/>
              </a:lnSpc>
            </a:pPr>
            <a:r>
              <a:rPr lang="en-US" sz="2800" dirty="0"/>
              <a:t>Connect with </a:t>
            </a:r>
            <a:r>
              <a:rPr lang="en-US" sz="2800" dirty="0">
                <a:hlinkClick r:id="rId3"/>
              </a:rPr>
              <a:t>@</a:t>
            </a:r>
            <a:r>
              <a:rPr lang="en-US" sz="2800" dirty="0" err="1">
                <a:hlinkClick r:id="rId3"/>
              </a:rPr>
              <a:t>AzureFunctions</a:t>
            </a:r>
            <a:endParaRPr lang="en-US" sz="2800" dirty="0"/>
          </a:p>
          <a:p>
            <a:pPr>
              <a:lnSpc>
                <a:spcPct val="100000"/>
              </a:lnSpc>
            </a:pPr>
            <a:r>
              <a:rPr lang="en-US" sz="2800" dirty="0"/>
              <a:t>Connect with </a:t>
            </a:r>
            <a:r>
              <a:rPr lang="en-US" sz="2800" dirty="0">
                <a:hlinkClick r:id="rId4"/>
              </a:rPr>
              <a:t>@cmendibl3</a:t>
            </a:r>
            <a:endParaRPr lang="en-US" sz="2800" dirty="0"/>
          </a:p>
        </p:txBody>
      </p:sp>
      <p:sp>
        <p:nvSpPr>
          <p:cNvPr id="2" name="Title 1"/>
          <p:cNvSpPr>
            <a:spLocks noGrp="1"/>
          </p:cNvSpPr>
          <p:nvPr>
            <p:ph type="title"/>
          </p:nvPr>
        </p:nvSpPr>
        <p:spPr/>
        <p:txBody>
          <a:bodyPr/>
          <a:lstStyle/>
          <a:p>
            <a:r>
              <a:rPr lang="en-US" dirty="0"/>
              <a:t>Call to Action</a:t>
            </a:r>
          </a:p>
        </p:txBody>
      </p:sp>
      <p:pic>
        <p:nvPicPr>
          <p:cNvPr id="2050" name="Picture 2" descr="https://pbs.twimg.com/media/C8RXXKwWAAAjWZ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1237" y="2354262"/>
            <a:ext cx="4846638" cy="4386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5" name="Picture 4"/>
          <p:cNvPicPr>
            <a:picLocks noChangeAspect="1"/>
          </p:cNvPicPr>
          <p:nvPr/>
        </p:nvPicPr>
        <p:blipFill>
          <a:blip r:embed="rId2"/>
          <a:stretch>
            <a:fillRect/>
          </a:stretch>
        </p:blipFill>
        <p:spPr>
          <a:xfrm>
            <a:off x="1895611" y="1058862"/>
            <a:ext cx="8647619" cy="5733333"/>
          </a:xfrm>
          <a:prstGeom prst="rect">
            <a:avLst/>
          </a:prstGeom>
        </p:spPr>
      </p:pic>
    </p:spTree>
    <p:extLst>
      <p:ext uri="{BB962C8B-B14F-4D97-AF65-F5344CB8AC3E}">
        <p14:creationId xmlns:p14="http://schemas.microsoft.com/office/powerpoint/2010/main" val="6815151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t>¡Gracias!</a:t>
            </a:r>
          </a:p>
        </p:txBody>
      </p:sp>
      <p:pic>
        <p:nvPicPr>
          <p:cNvPr id="5" name="Picture 4"/>
          <p:cNvPicPr>
            <a:picLocks noChangeAspect="1"/>
          </p:cNvPicPr>
          <p:nvPr/>
        </p:nvPicPr>
        <p:blipFill>
          <a:blip r:embed="rId2"/>
          <a:stretch>
            <a:fillRect/>
          </a:stretch>
        </p:blipFill>
        <p:spPr>
          <a:xfrm>
            <a:off x="1895611" y="1058862"/>
            <a:ext cx="8647619" cy="5733333"/>
          </a:xfrm>
          <a:prstGeom prst="rect">
            <a:avLst/>
          </a:prstGeom>
        </p:spPr>
      </p:pic>
    </p:spTree>
    <p:extLst>
      <p:ext uri="{BB962C8B-B14F-4D97-AF65-F5344CB8AC3E}">
        <p14:creationId xmlns:p14="http://schemas.microsoft.com/office/powerpoint/2010/main" val="17663164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9841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a:t>Agenda</a:t>
            </a:r>
          </a:p>
        </p:txBody>
      </p:sp>
      <p:sp>
        <p:nvSpPr>
          <p:cNvPr id="7" name="Text Placeholder 6"/>
          <p:cNvSpPr>
            <a:spLocks noGrp="1"/>
          </p:cNvSpPr>
          <p:nvPr>
            <p:ph type="body" sz="quarter" idx="10"/>
          </p:nvPr>
        </p:nvSpPr>
        <p:spPr>
          <a:xfrm>
            <a:off x="274638" y="2072265"/>
            <a:ext cx="11125199" cy="2092881"/>
          </a:xfrm>
        </p:spPr>
        <p:txBody>
          <a:bodyPr/>
          <a:lstStyle/>
          <a:p>
            <a:pPr marL="571500" indent="-571500">
              <a:buFont typeface="Arial" panose="020B0604020202020204" pitchFamily="34" charset="0"/>
              <a:buChar char="•"/>
            </a:pPr>
            <a:r>
              <a:rPr lang="es-ES" dirty="0" err="1"/>
              <a:t>What</a:t>
            </a:r>
            <a:r>
              <a:rPr lang="es-ES" dirty="0"/>
              <a:t> are Azure </a:t>
            </a:r>
            <a:r>
              <a:rPr lang="es-ES" dirty="0" err="1"/>
              <a:t>Functions</a:t>
            </a:r>
            <a:r>
              <a:rPr lang="es-ES" dirty="0"/>
              <a:t>?</a:t>
            </a:r>
          </a:p>
          <a:p>
            <a:pPr marL="571500" indent="-571500">
              <a:buFont typeface="Arial" panose="020B0604020202020204" pitchFamily="34" charset="0"/>
              <a:buChar char="•"/>
            </a:pPr>
            <a:r>
              <a:rPr lang="en-US" dirty="0"/>
              <a:t>A</a:t>
            </a:r>
            <a:r>
              <a:rPr lang="es-ES" dirty="0" err="1"/>
              <a:t>natomy</a:t>
            </a:r>
            <a:r>
              <a:rPr lang="es-ES" dirty="0"/>
              <a:t> and </a:t>
            </a:r>
            <a:r>
              <a:rPr lang="es-ES" dirty="0" err="1"/>
              <a:t>Bindings</a:t>
            </a:r>
            <a:endParaRPr lang="es-ES" dirty="0"/>
          </a:p>
          <a:p>
            <a:pPr marL="571500" indent="-571500">
              <a:buFont typeface="Arial" panose="020B0604020202020204" pitchFamily="34" charset="0"/>
              <a:buChar char="•"/>
            </a:pPr>
            <a:r>
              <a:rPr lang="es-ES" dirty="0"/>
              <a:t>Testing Azure </a:t>
            </a:r>
            <a:r>
              <a:rPr lang="es-ES" dirty="0" err="1"/>
              <a:t>Functions</a:t>
            </a:r>
            <a:endParaRPr lang="es-ES" dirty="0"/>
          </a:p>
        </p:txBody>
      </p:sp>
    </p:spTree>
    <p:extLst>
      <p:ext uri="{BB962C8B-B14F-4D97-AF65-F5344CB8AC3E}">
        <p14:creationId xmlns:p14="http://schemas.microsoft.com/office/powerpoint/2010/main" val="16577192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What are Azure Functions?</a:t>
            </a:r>
          </a:p>
        </p:txBody>
      </p:sp>
    </p:spTree>
    <p:extLst>
      <p:ext uri="{BB962C8B-B14F-4D97-AF65-F5344CB8AC3E}">
        <p14:creationId xmlns:p14="http://schemas.microsoft.com/office/powerpoint/2010/main" val="4065067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
        <p:nvSpPr>
          <p:cNvPr id="3" name="Content Placeholder 2"/>
          <p:cNvSpPr>
            <a:spLocks noGrp="1"/>
          </p:cNvSpPr>
          <p:nvPr>
            <p:ph type="body" sz="quarter" idx="10"/>
          </p:nvPr>
        </p:nvSpPr>
        <p:spPr>
          <a:xfrm>
            <a:off x="274638" y="1668462"/>
            <a:ext cx="4952999" cy="3682579"/>
          </a:xfrm>
        </p:spPr>
        <p:txBody>
          <a:bodyPr>
            <a:noAutofit/>
          </a:bodyPr>
          <a:lstStyle/>
          <a:p>
            <a:pPr marL="0" indent="0">
              <a:lnSpc>
                <a:spcPct val="120000"/>
              </a:lnSpc>
              <a:buNone/>
            </a:pPr>
            <a:r>
              <a:rPr lang="en-US" sz="3200" dirty="0"/>
              <a:t>Create a “serverless” event-driven experience that extends the existing Azure App Service platform by building “nanoservices” that can scale based on demand</a:t>
            </a:r>
          </a:p>
          <a:p>
            <a:pPr marL="0" indent="0">
              <a:lnSpc>
                <a:spcPct val="120000"/>
              </a:lnSpc>
              <a:buNone/>
            </a:pPr>
            <a:endParaRPr lang="en-US" sz="3200"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8599" y="2296225"/>
            <a:ext cx="2612672" cy="2821398"/>
          </a:xfrm>
          <a:prstGeom prst="rect">
            <a:avLst/>
          </a:prstGeom>
        </p:spPr>
      </p:pic>
      <p:sp>
        <p:nvSpPr>
          <p:cNvPr id="17" name="Plus 5"/>
          <p:cNvSpPr/>
          <p:nvPr/>
        </p:nvSpPr>
        <p:spPr bwMode="auto">
          <a:xfrm>
            <a:off x="8596255" y="3396056"/>
            <a:ext cx="631450" cy="621736"/>
          </a:xfrm>
          <a:prstGeom prst="mathPlus">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p:cNvSpPr txBox="1"/>
          <p:nvPr/>
        </p:nvSpPr>
        <p:spPr>
          <a:xfrm>
            <a:off x="5650037" y="1836857"/>
            <a:ext cx="2389796" cy="655739"/>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rPr>
              <a:t>Code</a:t>
            </a:r>
          </a:p>
        </p:txBody>
      </p:sp>
      <p:sp>
        <p:nvSpPr>
          <p:cNvPr id="19" name="TextBox 18"/>
          <p:cNvSpPr txBox="1"/>
          <p:nvPr/>
        </p:nvSpPr>
        <p:spPr>
          <a:xfrm>
            <a:off x="9469064" y="1857976"/>
            <a:ext cx="2389796" cy="655739"/>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rPr>
              <a:t>Events + data</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8488" y="2395449"/>
            <a:ext cx="2690949" cy="2690949"/>
          </a:xfrm>
          <a:prstGeom prst="rect">
            <a:avLst/>
          </a:prstGeom>
        </p:spPr>
      </p:pic>
      <p:pic>
        <p:nvPicPr>
          <p:cNvPr id="21" name="Picture 6"/>
          <p:cNvPicPr>
            <a:picLocks noChangeAspect="1"/>
          </p:cNvPicPr>
          <p:nvPr/>
        </p:nvPicPr>
        <p:blipFill>
          <a:blip r:embed="rId5"/>
          <a:stretch>
            <a:fillRect/>
          </a:stretch>
        </p:blipFill>
        <p:spPr>
          <a:xfrm>
            <a:off x="7161581" y="2354262"/>
            <a:ext cx="2833743" cy="2833743"/>
          </a:xfrm>
          <a:prstGeom prst="rect">
            <a:avLst/>
          </a:prstGeom>
        </p:spPr>
      </p:pic>
      <p:sp>
        <p:nvSpPr>
          <p:cNvPr id="22" name="TextBox 21"/>
          <p:cNvSpPr txBox="1"/>
          <p:nvPr/>
        </p:nvSpPr>
        <p:spPr>
          <a:xfrm>
            <a:off x="7172263" y="1713900"/>
            <a:ext cx="2812381" cy="647165"/>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rPr>
              <a:t>Azure Functions</a:t>
            </a:r>
          </a:p>
        </p:txBody>
      </p:sp>
    </p:spTree>
    <p:extLst>
      <p:ext uri="{BB962C8B-B14F-4D97-AF65-F5344CB8AC3E}">
        <p14:creationId xmlns:p14="http://schemas.microsoft.com/office/powerpoint/2010/main" val="2718515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 presetClass="entr" presetSubtype="2"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1+#ppt_w/2"/>
                                          </p:val>
                                        </p:tav>
                                        <p:tav tm="100000">
                                          <p:val>
                                            <p:strVal val="#ppt_x"/>
                                          </p:val>
                                        </p:tav>
                                      </p:tavLst>
                                    </p:anim>
                                    <p:anim calcmode="lin" valueType="num">
                                      <p:cBhvr additive="base">
                                        <p:cTn id="21" dur="5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1+#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7"/>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8"/>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9"/>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3.125E-6 -4.44444E-6 L 0.14179 -0.00092 " pathEditMode="relative" rAng="0" ptsTypes="AA">
                                      <p:cBhvr>
                                        <p:cTn id="35" dur="2000" fill="hold"/>
                                        <p:tgtEl>
                                          <p:spTgt spid="16"/>
                                        </p:tgtEl>
                                        <p:attrNameLst>
                                          <p:attrName>ppt_x</p:attrName>
                                          <p:attrName>ppt_y</p:attrName>
                                        </p:attrNameLst>
                                      </p:cBhvr>
                                      <p:rCtr x="7083" y="-46"/>
                                    </p:animMotion>
                                  </p:childTnLst>
                                </p:cTn>
                              </p:par>
                              <p:par>
                                <p:cTn id="36" presetID="42" presetClass="path" presetSubtype="0" accel="50000" decel="50000" fill="hold" nodeType="withEffect">
                                  <p:stCondLst>
                                    <p:cond delay="0"/>
                                  </p:stCondLst>
                                  <p:childTnLst>
                                    <p:animMotion origin="layout" path="M 1.66667E-6 4.44444E-6 L -0.16003 -0.00093 " pathEditMode="relative" rAng="0" ptsTypes="AA">
                                      <p:cBhvr>
                                        <p:cTn id="37" dur="2000" fill="hold"/>
                                        <p:tgtEl>
                                          <p:spTgt spid="20"/>
                                        </p:tgtEl>
                                        <p:attrNameLst>
                                          <p:attrName>ppt_x</p:attrName>
                                          <p:attrName>ppt_y</p:attrName>
                                        </p:attrNameLst>
                                      </p:cBhvr>
                                      <p:rCtr x="-8008" y="-46"/>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p:bldP spid="18" grpId="1"/>
      <p:bldP spid="19" grpId="0"/>
      <p:bldP spid="19" grpId="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C6Ory94XQAEzF1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662"/>
            <a:ext cx="12436475" cy="641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971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Languages and Tools</a:t>
            </a:r>
          </a:p>
        </p:txBody>
      </p:sp>
      <p:sp>
        <p:nvSpPr>
          <p:cNvPr id="40" name="Content Placeholder 2"/>
          <p:cNvSpPr>
            <a:spLocks noGrp="1"/>
          </p:cNvSpPr>
          <p:nvPr>
            <p:ph type="body" sz="quarter" idx="10"/>
          </p:nvPr>
        </p:nvSpPr>
        <p:spPr>
          <a:xfrm>
            <a:off x="274638" y="2072265"/>
            <a:ext cx="5257799" cy="3483316"/>
          </a:xfrm>
        </p:spPr>
        <p:txBody>
          <a:bodyPr>
            <a:normAutofit fontScale="70000" lnSpcReduction="20000"/>
          </a:bodyPr>
          <a:lstStyle/>
          <a:p>
            <a:pPr marL="0" indent="0">
              <a:lnSpc>
                <a:spcPct val="120000"/>
              </a:lnSpc>
              <a:buNone/>
            </a:pPr>
            <a:r>
              <a:rPr lang="en-US" dirty="0"/>
              <a:t>Create functions in JavaScript, C#, F# Python, and PHP, as well as scripting options such as Bash, Batch, and PowerShell, that can be triggered by virtually any event in Azure, 3rd party services, or on premise systems</a:t>
            </a:r>
          </a:p>
        </p:txBody>
      </p:sp>
      <p:grpSp>
        <p:nvGrpSpPr>
          <p:cNvPr id="3" name="Group 2"/>
          <p:cNvGrpSpPr/>
          <p:nvPr/>
        </p:nvGrpSpPr>
        <p:grpSpPr>
          <a:xfrm>
            <a:off x="1036637" y="7154862"/>
            <a:ext cx="5275141" cy="3693613"/>
            <a:chOff x="4895849" y="1335654"/>
            <a:chExt cx="6357452" cy="4451439"/>
          </a:xfrm>
        </p:grpSpPr>
        <p:pic>
          <p:nvPicPr>
            <p:cNvPr id="38" name="Picture 37"/>
            <p:cNvPicPr>
              <a:picLocks noChangeAspect="1"/>
            </p:cNvPicPr>
            <p:nvPr/>
          </p:nvPicPr>
          <p:blipFill>
            <a:blip r:embed="rId3"/>
            <a:stretch>
              <a:fillRect/>
            </a:stretch>
          </p:blipFill>
          <p:spPr>
            <a:xfrm>
              <a:off x="4895849" y="1660848"/>
              <a:ext cx="5543551" cy="4126245"/>
            </a:xfrm>
            <a:prstGeom prst="rect">
              <a:avLst/>
            </a:prstGeom>
            <a:ln>
              <a:solidFill>
                <a:schemeClr val="tx1">
                  <a:lumMod val="75000"/>
                  <a:lumOff val="25000"/>
                </a:schemeClr>
              </a:solidFill>
            </a:ln>
          </p:spPr>
        </p:pic>
        <p:pic>
          <p:nvPicPr>
            <p:cNvPr id="39" name="Picture 38"/>
            <p:cNvPicPr>
              <a:picLocks noChangeAspect="1"/>
            </p:cNvPicPr>
            <p:nvPr/>
          </p:nvPicPr>
          <p:blipFill>
            <a:blip r:embed="rId4"/>
            <a:stretch>
              <a:fillRect/>
            </a:stretch>
          </p:blipFill>
          <p:spPr>
            <a:xfrm>
              <a:off x="6456766" y="1335654"/>
              <a:ext cx="4796535" cy="3056467"/>
            </a:xfrm>
            <a:prstGeom prst="rect">
              <a:avLst/>
            </a:prstGeom>
            <a:ln>
              <a:solidFill>
                <a:schemeClr val="tx1">
                  <a:lumMod val="75000"/>
                  <a:lumOff val="25000"/>
                </a:schemeClr>
              </a:solidFill>
            </a:ln>
          </p:spPr>
        </p:pic>
      </p:grpSp>
      <p:pic>
        <p:nvPicPr>
          <p:cNvPr id="5" name="Picture 4"/>
          <p:cNvPicPr>
            <a:picLocks noChangeAspect="1"/>
          </p:cNvPicPr>
          <p:nvPr/>
        </p:nvPicPr>
        <p:blipFill>
          <a:blip r:embed="rId5"/>
          <a:stretch>
            <a:fillRect/>
          </a:stretch>
        </p:blipFill>
        <p:spPr>
          <a:xfrm>
            <a:off x="6545317" y="749300"/>
            <a:ext cx="2543175" cy="2238375"/>
          </a:xfrm>
          <a:prstGeom prst="rect">
            <a:avLst/>
          </a:prstGeom>
        </p:spPr>
      </p:pic>
      <p:pic>
        <p:nvPicPr>
          <p:cNvPr id="6" name="Picture 5"/>
          <p:cNvPicPr>
            <a:picLocks noChangeAspect="1"/>
          </p:cNvPicPr>
          <p:nvPr/>
        </p:nvPicPr>
        <p:blipFill>
          <a:blip r:embed="rId6"/>
          <a:stretch>
            <a:fillRect/>
          </a:stretch>
        </p:blipFill>
        <p:spPr>
          <a:xfrm>
            <a:off x="9066212" y="677862"/>
            <a:ext cx="2486025" cy="2381250"/>
          </a:xfrm>
          <a:prstGeom prst="rect">
            <a:avLst/>
          </a:prstGeom>
        </p:spPr>
      </p:pic>
      <p:pic>
        <p:nvPicPr>
          <p:cNvPr id="7" name="Picture 6"/>
          <p:cNvPicPr>
            <a:picLocks noChangeAspect="1"/>
          </p:cNvPicPr>
          <p:nvPr/>
        </p:nvPicPr>
        <p:blipFill>
          <a:blip r:embed="rId7"/>
          <a:stretch>
            <a:fillRect/>
          </a:stretch>
        </p:blipFill>
        <p:spPr>
          <a:xfrm>
            <a:off x="6392917" y="3263900"/>
            <a:ext cx="3105150" cy="1666875"/>
          </a:xfrm>
          <a:prstGeom prst="rect">
            <a:avLst/>
          </a:prstGeom>
        </p:spPr>
      </p:pic>
      <p:pic>
        <p:nvPicPr>
          <p:cNvPr id="8" name="Picture 7"/>
          <p:cNvPicPr>
            <a:picLocks noChangeAspect="1"/>
          </p:cNvPicPr>
          <p:nvPr/>
        </p:nvPicPr>
        <p:blipFill>
          <a:blip r:embed="rId8"/>
          <a:stretch>
            <a:fillRect/>
          </a:stretch>
        </p:blipFill>
        <p:spPr>
          <a:xfrm>
            <a:off x="9745717" y="3340100"/>
            <a:ext cx="1409700" cy="1343025"/>
          </a:xfrm>
          <a:prstGeom prst="rect">
            <a:avLst/>
          </a:prstGeom>
        </p:spPr>
      </p:pic>
      <p:pic>
        <p:nvPicPr>
          <p:cNvPr id="9" name="Picture 8"/>
          <p:cNvPicPr>
            <a:picLocks noChangeAspect="1"/>
          </p:cNvPicPr>
          <p:nvPr/>
        </p:nvPicPr>
        <p:blipFill>
          <a:blip r:embed="rId9"/>
          <a:stretch>
            <a:fillRect/>
          </a:stretch>
        </p:blipFill>
        <p:spPr>
          <a:xfrm>
            <a:off x="7373105" y="5092700"/>
            <a:ext cx="1219200" cy="1304925"/>
          </a:xfrm>
          <a:prstGeom prst="rect">
            <a:avLst/>
          </a:prstGeom>
        </p:spPr>
      </p:pic>
      <p:pic>
        <p:nvPicPr>
          <p:cNvPr id="10" name="Picture 9"/>
          <p:cNvPicPr>
            <a:picLocks noChangeAspect="1"/>
          </p:cNvPicPr>
          <p:nvPr/>
        </p:nvPicPr>
        <p:blipFill>
          <a:blip r:embed="rId10"/>
          <a:stretch>
            <a:fillRect/>
          </a:stretch>
        </p:blipFill>
        <p:spPr>
          <a:xfrm>
            <a:off x="9755242" y="4864100"/>
            <a:ext cx="1390650" cy="1494339"/>
          </a:xfrm>
          <a:prstGeom prst="rect">
            <a:avLst/>
          </a:prstGeom>
        </p:spPr>
      </p:pic>
    </p:spTree>
    <p:extLst>
      <p:ext uri="{BB962C8B-B14F-4D97-AF65-F5344CB8AC3E}">
        <p14:creationId xmlns:p14="http://schemas.microsoft.com/office/powerpoint/2010/main" val="30703962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sp>
        <p:nvSpPr>
          <p:cNvPr id="40" name="Content Placeholder 2"/>
          <p:cNvSpPr>
            <a:spLocks noGrp="1"/>
          </p:cNvSpPr>
          <p:nvPr>
            <p:ph type="body" sz="quarter" idx="10"/>
          </p:nvPr>
        </p:nvSpPr>
        <p:spPr>
          <a:xfrm>
            <a:off x="274638" y="1973262"/>
            <a:ext cx="7515008" cy="3834597"/>
          </a:xfrm>
        </p:spPr>
        <p:txBody>
          <a:bodyPr>
            <a:normAutofit fontScale="70000" lnSpcReduction="20000"/>
          </a:bodyPr>
          <a:lstStyle/>
          <a:p>
            <a:pPr marL="917985" indent="-571500">
              <a:lnSpc>
                <a:spcPct val="120000"/>
              </a:lnSpc>
              <a:buFont typeface="Arial" panose="020B0604020202020204" pitchFamily="34" charset="0"/>
              <a:buChar char="•"/>
            </a:pPr>
            <a:r>
              <a:rPr lang="en-US" dirty="0"/>
              <a:t>Timer-based processing</a:t>
            </a:r>
          </a:p>
          <a:p>
            <a:pPr marL="917985" indent="-571500">
              <a:lnSpc>
                <a:spcPct val="120000"/>
              </a:lnSpc>
              <a:buFont typeface="Arial" panose="020B0604020202020204" pitchFamily="34" charset="0"/>
              <a:buChar char="•"/>
            </a:pPr>
            <a:r>
              <a:rPr lang="en-US" dirty="0"/>
              <a:t>Azure service event processing</a:t>
            </a:r>
          </a:p>
          <a:p>
            <a:pPr marL="917985" indent="-571500">
              <a:lnSpc>
                <a:spcPct val="120000"/>
              </a:lnSpc>
              <a:buFont typeface="Arial" panose="020B0604020202020204" pitchFamily="34" charset="0"/>
              <a:buChar char="•"/>
            </a:pPr>
            <a:r>
              <a:rPr lang="en-US" dirty="0"/>
              <a:t>SaaS event processing </a:t>
            </a:r>
          </a:p>
          <a:p>
            <a:pPr marL="917985" indent="-571500">
              <a:lnSpc>
                <a:spcPct val="120000"/>
              </a:lnSpc>
              <a:buFont typeface="Arial" panose="020B0604020202020204" pitchFamily="34" charset="0"/>
              <a:buChar char="•"/>
            </a:pPr>
            <a:r>
              <a:rPr lang="en-US" dirty="0"/>
              <a:t>Serverless web application architectures</a:t>
            </a:r>
          </a:p>
          <a:p>
            <a:pPr marL="917985" indent="-571500">
              <a:lnSpc>
                <a:spcPct val="120000"/>
              </a:lnSpc>
              <a:buFont typeface="Arial" panose="020B0604020202020204" pitchFamily="34" charset="0"/>
              <a:buChar char="•"/>
            </a:pPr>
            <a:r>
              <a:rPr lang="en-US" dirty="0"/>
              <a:t>Serverless mobile </a:t>
            </a:r>
            <a:r>
              <a:rPr lang="en-US" dirty="0" err="1"/>
              <a:t>backends</a:t>
            </a:r>
            <a:endParaRPr lang="en-US" dirty="0"/>
          </a:p>
          <a:p>
            <a:pPr marL="917985" indent="-571500">
              <a:lnSpc>
                <a:spcPct val="120000"/>
              </a:lnSpc>
              <a:buFont typeface="Arial" panose="020B0604020202020204" pitchFamily="34" charset="0"/>
              <a:buChar char="•"/>
            </a:pPr>
            <a:r>
              <a:rPr lang="en-US" dirty="0"/>
              <a:t>Real-time stream processing</a:t>
            </a:r>
          </a:p>
          <a:p>
            <a:pPr marL="917985" indent="-571500">
              <a:lnSpc>
                <a:spcPct val="120000"/>
              </a:lnSpc>
              <a:buFont typeface="Arial" panose="020B0604020202020204" pitchFamily="34" charset="0"/>
              <a:buChar char="•"/>
            </a:pPr>
            <a:r>
              <a:rPr lang="en-US" dirty="0"/>
              <a:t>Real-time bot messaging</a:t>
            </a:r>
          </a:p>
        </p:txBody>
      </p:sp>
      <p:grpSp>
        <p:nvGrpSpPr>
          <p:cNvPr id="28" name="Group 27"/>
          <p:cNvGrpSpPr/>
          <p:nvPr/>
        </p:nvGrpSpPr>
        <p:grpSpPr>
          <a:xfrm>
            <a:off x="7910690" y="1724345"/>
            <a:ext cx="2978210" cy="4182516"/>
            <a:chOff x="7483600" y="1380375"/>
            <a:chExt cx="2920079" cy="4100878"/>
          </a:xfrm>
        </p:grpSpPr>
        <p:sp>
          <p:nvSpPr>
            <p:cNvPr id="29" name="Rectangle 28"/>
            <p:cNvSpPr/>
            <p:nvPr/>
          </p:nvSpPr>
          <p:spPr>
            <a:xfrm>
              <a:off x="8070436" y="1380375"/>
              <a:ext cx="1746409" cy="957532"/>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32" dirty="0"/>
                <a:t>Your App or Service</a:t>
              </a:r>
            </a:p>
          </p:txBody>
        </p:sp>
        <p:pic>
          <p:nvPicPr>
            <p:cNvPr id="30" name="Picture 29"/>
            <p:cNvPicPr>
              <a:picLocks noChangeAspect="1"/>
            </p:cNvPicPr>
            <p:nvPr/>
          </p:nvPicPr>
          <p:blipFill>
            <a:blip r:embed="rId3"/>
            <a:stretch>
              <a:fillRect/>
            </a:stretch>
          </p:blipFill>
          <p:spPr>
            <a:xfrm>
              <a:off x="8332373" y="2589877"/>
              <a:ext cx="1222534" cy="1222534"/>
            </a:xfrm>
            <a:prstGeom prst="rect">
              <a:avLst/>
            </a:prstGeom>
          </p:spPr>
        </p:pic>
        <p:grpSp>
          <p:nvGrpSpPr>
            <p:cNvPr id="31" name="Group 30"/>
            <p:cNvGrpSpPr/>
            <p:nvPr/>
          </p:nvGrpSpPr>
          <p:grpSpPr>
            <a:xfrm>
              <a:off x="7483600" y="4056467"/>
              <a:ext cx="2920079" cy="1424786"/>
              <a:chOff x="7483600" y="4037417"/>
              <a:chExt cx="2920079" cy="1424786"/>
            </a:xfrm>
          </p:grpSpPr>
          <p:sp>
            <p:nvSpPr>
              <p:cNvPr id="34" name="Rectangle 33"/>
              <p:cNvSpPr/>
              <p:nvPr/>
            </p:nvSpPr>
            <p:spPr>
              <a:xfrm>
                <a:off x="7483600"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Office 365</a:t>
                </a:r>
              </a:p>
            </p:txBody>
          </p:sp>
          <p:sp>
            <p:nvSpPr>
              <p:cNvPr id="35" name="Rectangle 34"/>
              <p:cNvSpPr/>
              <p:nvPr/>
            </p:nvSpPr>
            <p:spPr>
              <a:xfrm>
                <a:off x="8459912"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Office Graph</a:t>
                </a:r>
              </a:p>
            </p:txBody>
          </p:sp>
          <p:sp>
            <p:nvSpPr>
              <p:cNvPr id="36" name="Rectangle 35"/>
              <p:cNvSpPr/>
              <p:nvPr/>
            </p:nvSpPr>
            <p:spPr>
              <a:xfrm>
                <a:off x="9427367"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Azure Storage</a:t>
                </a:r>
              </a:p>
            </p:txBody>
          </p:sp>
          <p:sp>
            <p:nvSpPr>
              <p:cNvPr id="37" name="Rectangle 36"/>
              <p:cNvSpPr/>
              <p:nvPr/>
            </p:nvSpPr>
            <p:spPr>
              <a:xfrm>
                <a:off x="9426699" y="4753588"/>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Other Functions</a:t>
                </a:r>
              </a:p>
            </p:txBody>
          </p:sp>
          <p:sp>
            <p:nvSpPr>
              <p:cNvPr id="38" name="Rectangle 37"/>
              <p:cNvSpPr/>
              <p:nvPr/>
            </p:nvSpPr>
            <p:spPr>
              <a:xfrm>
                <a:off x="7492457"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Legacy Systems</a:t>
                </a:r>
              </a:p>
            </p:txBody>
          </p:sp>
          <p:sp>
            <p:nvSpPr>
              <p:cNvPr id="39" name="Rectangle 38"/>
              <p:cNvSpPr/>
              <p:nvPr/>
            </p:nvSpPr>
            <p:spPr>
              <a:xfrm>
                <a:off x="8451055"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28" dirty="0"/>
                  <a:t>Web Services</a:t>
                </a:r>
              </a:p>
            </p:txBody>
          </p:sp>
        </p:grpSp>
        <p:cxnSp>
          <p:nvCxnSpPr>
            <p:cNvPr id="32" name="Straight Arrow Connector 31"/>
            <p:cNvCxnSpPr>
              <a:stCxn id="29" idx="2"/>
              <a:endCxn id="30" idx="0"/>
            </p:cNvCxnSpPr>
            <p:nvPr/>
          </p:nvCxnSpPr>
          <p:spPr>
            <a:xfrm flipH="1">
              <a:off x="8943640" y="2337907"/>
              <a:ext cx="1" cy="25197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2"/>
              <a:endCxn id="35" idx="0"/>
            </p:cNvCxnSpPr>
            <p:nvPr/>
          </p:nvCxnSpPr>
          <p:spPr>
            <a:xfrm>
              <a:off x="8943640" y="3812411"/>
              <a:ext cx="4428" cy="244056"/>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52074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 Templates</a:t>
            </a:r>
          </a:p>
        </p:txBody>
      </p:sp>
      <p:sp>
        <p:nvSpPr>
          <p:cNvPr id="3" name="Content Placeholder 2"/>
          <p:cNvSpPr>
            <a:spLocks noGrp="1"/>
          </p:cNvSpPr>
          <p:nvPr>
            <p:ph type="body" sz="quarter" idx="10"/>
          </p:nvPr>
        </p:nvSpPr>
        <p:spPr>
          <a:xfrm>
            <a:off x="274639" y="1212849"/>
            <a:ext cx="6980236" cy="2425279"/>
          </a:xfrm>
        </p:spPr>
        <p:txBody>
          <a:bodyPr>
            <a:normAutofit/>
          </a:bodyPr>
          <a:lstStyle/>
          <a:p>
            <a:pPr marL="0" indent="0">
              <a:lnSpc>
                <a:spcPct val="100000"/>
              </a:lnSpc>
              <a:buNone/>
            </a:pPr>
            <a:r>
              <a:rPr lang="en-US" dirty="0"/>
              <a:t>Function App templates are categorized into general areas of Core, API &amp; </a:t>
            </a:r>
            <a:r>
              <a:rPr lang="en-US" dirty="0" err="1"/>
              <a:t>Webhooks</a:t>
            </a:r>
            <a:r>
              <a:rPr lang="en-US" dirty="0"/>
              <a:t>, Data Processing, Samples and Experimental</a:t>
            </a:r>
          </a:p>
          <a:p>
            <a:pPr marL="0" indent="0">
              <a:lnSpc>
                <a:spcPct val="100000"/>
              </a:lnSpc>
              <a:buNone/>
            </a:pPr>
            <a:endParaRPr lang="en-US" dirty="0"/>
          </a:p>
        </p:txBody>
      </p:sp>
      <p:sp>
        <p:nvSpPr>
          <p:cNvPr id="5" name="Content Placeholder 2"/>
          <p:cNvSpPr txBox="1">
            <a:spLocks/>
          </p:cNvSpPr>
          <p:nvPr/>
        </p:nvSpPr>
        <p:spPr>
          <a:xfrm>
            <a:off x="7133291" y="1724345"/>
            <a:ext cx="4876146" cy="4773793"/>
          </a:xfrm>
          <a:prstGeom prst="rect">
            <a:avLst/>
          </a:prstGeom>
        </p:spPr>
        <p:txBody>
          <a:bodyPr vert="horz" lIns="93260" tIns="46630" rIns="93260" bIns="4663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1067" indent="-349724">
              <a:lnSpc>
                <a:spcPct val="120000"/>
              </a:lnSpc>
            </a:pPr>
            <a:r>
              <a:rPr lang="en-US" sz="3200" dirty="0" err="1">
                <a:gradFill>
                  <a:gsLst>
                    <a:gs pos="1250">
                      <a:schemeClr val="tx2"/>
                    </a:gs>
                    <a:gs pos="99000">
                      <a:schemeClr val="tx2"/>
                    </a:gs>
                  </a:gsLst>
                  <a:lin ang="5400000" scaled="0"/>
                </a:gradFill>
                <a:latin typeface="+mj-lt"/>
              </a:rPr>
              <a:t>BlobTrigger</a:t>
            </a:r>
            <a:endParaRPr lang="en-US" sz="3200" dirty="0">
              <a:gradFill>
                <a:gsLst>
                  <a:gs pos="1250">
                    <a:schemeClr val="tx2"/>
                  </a:gs>
                  <a:gs pos="99000">
                    <a:schemeClr val="tx2"/>
                  </a:gs>
                </a:gsLst>
                <a:lin ang="5400000" scaled="0"/>
              </a:gradFill>
              <a:latin typeface="+mj-lt"/>
            </a:endParaRPr>
          </a:p>
          <a:p>
            <a:pPr marL="701067" indent="-349724">
              <a:lnSpc>
                <a:spcPct val="120000"/>
              </a:lnSpc>
            </a:pPr>
            <a:r>
              <a:rPr lang="en-US" sz="3200" dirty="0" err="1">
                <a:gradFill>
                  <a:gsLst>
                    <a:gs pos="1250">
                      <a:schemeClr val="tx2"/>
                    </a:gs>
                    <a:gs pos="99000">
                      <a:schemeClr val="tx2"/>
                    </a:gs>
                  </a:gsLst>
                  <a:lin ang="5400000" scaled="0"/>
                </a:gradFill>
                <a:latin typeface="+mj-lt"/>
              </a:rPr>
              <a:t>EventHubTrigger</a:t>
            </a:r>
            <a:endParaRPr lang="en-US" sz="3200" dirty="0">
              <a:gradFill>
                <a:gsLst>
                  <a:gs pos="1250">
                    <a:schemeClr val="tx2"/>
                  </a:gs>
                  <a:gs pos="99000">
                    <a:schemeClr val="tx2"/>
                  </a:gs>
                </a:gsLst>
                <a:lin ang="5400000" scaled="0"/>
              </a:gradFill>
              <a:latin typeface="+mj-lt"/>
            </a:endParaRPr>
          </a:p>
          <a:p>
            <a:pPr marL="701067" indent="-349724">
              <a:lnSpc>
                <a:spcPct val="120000"/>
              </a:lnSpc>
            </a:pPr>
            <a:r>
              <a:rPr lang="en-US" sz="3200" dirty="0">
                <a:gradFill>
                  <a:gsLst>
                    <a:gs pos="1250">
                      <a:schemeClr val="tx2"/>
                    </a:gs>
                    <a:gs pos="99000">
                      <a:schemeClr val="tx2"/>
                    </a:gs>
                  </a:gsLst>
                  <a:lin ang="5400000" scaled="0"/>
                </a:gradFill>
                <a:latin typeface="+mj-lt"/>
              </a:rPr>
              <a:t>Generic </a:t>
            </a:r>
            <a:r>
              <a:rPr lang="en-US" sz="3200" dirty="0" err="1">
                <a:gradFill>
                  <a:gsLst>
                    <a:gs pos="1250">
                      <a:schemeClr val="tx2"/>
                    </a:gs>
                    <a:gs pos="99000">
                      <a:schemeClr val="tx2"/>
                    </a:gs>
                  </a:gsLst>
                  <a:lin ang="5400000" scaled="0"/>
                </a:gradFill>
                <a:latin typeface="+mj-lt"/>
              </a:rPr>
              <a:t>webhook</a:t>
            </a:r>
            <a:endParaRPr lang="en-US" sz="3200" dirty="0">
              <a:gradFill>
                <a:gsLst>
                  <a:gs pos="1250">
                    <a:schemeClr val="tx2"/>
                  </a:gs>
                  <a:gs pos="99000">
                    <a:schemeClr val="tx2"/>
                  </a:gs>
                </a:gsLst>
                <a:lin ang="5400000" scaled="0"/>
              </a:gradFill>
              <a:latin typeface="+mj-lt"/>
            </a:endParaRPr>
          </a:p>
          <a:p>
            <a:pPr marL="701067" indent="-349724">
              <a:lnSpc>
                <a:spcPct val="120000"/>
              </a:lnSpc>
            </a:pPr>
            <a:r>
              <a:rPr lang="en-US" sz="3200" dirty="0">
                <a:gradFill>
                  <a:gsLst>
                    <a:gs pos="1250">
                      <a:schemeClr val="tx2"/>
                    </a:gs>
                    <a:gs pos="99000">
                      <a:schemeClr val="tx2"/>
                    </a:gs>
                  </a:gsLst>
                  <a:lin ang="5400000" scaled="0"/>
                </a:gradFill>
                <a:latin typeface="+mj-lt"/>
              </a:rPr>
              <a:t>GitHub </a:t>
            </a:r>
            <a:r>
              <a:rPr lang="en-US" sz="3200" dirty="0" err="1">
                <a:gradFill>
                  <a:gsLst>
                    <a:gs pos="1250">
                      <a:schemeClr val="tx2"/>
                    </a:gs>
                    <a:gs pos="99000">
                      <a:schemeClr val="tx2"/>
                    </a:gs>
                  </a:gsLst>
                  <a:lin ang="5400000" scaled="0"/>
                </a:gradFill>
                <a:latin typeface="+mj-lt"/>
              </a:rPr>
              <a:t>webhook</a:t>
            </a:r>
            <a:endParaRPr lang="en-US" sz="3200" dirty="0">
              <a:gradFill>
                <a:gsLst>
                  <a:gs pos="1250">
                    <a:schemeClr val="tx2"/>
                  </a:gs>
                  <a:gs pos="99000">
                    <a:schemeClr val="tx2"/>
                  </a:gs>
                </a:gsLst>
                <a:lin ang="5400000" scaled="0"/>
              </a:gradFill>
              <a:latin typeface="+mj-lt"/>
            </a:endParaRPr>
          </a:p>
          <a:p>
            <a:pPr marL="701067" indent="-349724">
              <a:lnSpc>
                <a:spcPct val="120000"/>
              </a:lnSpc>
            </a:pPr>
            <a:r>
              <a:rPr lang="en-US" sz="3200" dirty="0" err="1">
                <a:gradFill>
                  <a:gsLst>
                    <a:gs pos="1250">
                      <a:schemeClr val="tx2"/>
                    </a:gs>
                    <a:gs pos="99000">
                      <a:schemeClr val="tx2"/>
                    </a:gs>
                  </a:gsLst>
                  <a:lin ang="5400000" scaled="0"/>
                </a:gradFill>
                <a:latin typeface="+mj-lt"/>
              </a:rPr>
              <a:t>HTTPTrigger</a:t>
            </a:r>
            <a:endParaRPr lang="en-US" sz="3200" dirty="0">
              <a:gradFill>
                <a:gsLst>
                  <a:gs pos="1250">
                    <a:schemeClr val="tx2"/>
                  </a:gs>
                  <a:gs pos="99000">
                    <a:schemeClr val="tx2"/>
                  </a:gs>
                </a:gsLst>
                <a:lin ang="5400000" scaled="0"/>
              </a:gradFill>
              <a:latin typeface="+mj-lt"/>
            </a:endParaRPr>
          </a:p>
          <a:p>
            <a:pPr marL="701067" indent="-349724">
              <a:lnSpc>
                <a:spcPct val="120000"/>
              </a:lnSpc>
            </a:pPr>
            <a:r>
              <a:rPr lang="en-US" sz="3200" dirty="0" err="1">
                <a:gradFill>
                  <a:gsLst>
                    <a:gs pos="1250">
                      <a:schemeClr val="tx2"/>
                    </a:gs>
                    <a:gs pos="99000">
                      <a:schemeClr val="tx2"/>
                    </a:gs>
                  </a:gsLst>
                  <a:lin ang="5400000" scaled="0"/>
                </a:gradFill>
                <a:latin typeface="+mj-lt"/>
              </a:rPr>
              <a:t>QueueTrigger</a:t>
            </a:r>
            <a:endParaRPr lang="en-US" sz="3200" dirty="0">
              <a:gradFill>
                <a:gsLst>
                  <a:gs pos="1250">
                    <a:schemeClr val="tx2"/>
                  </a:gs>
                  <a:gs pos="99000">
                    <a:schemeClr val="tx2"/>
                  </a:gs>
                </a:gsLst>
                <a:lin ang="5400000" scaled="0"/>
              </a:gradFill>
              <a:latin typeface="+mj-lt"/>
            </a:endParaRPr>
          </a:p>
          <a:p>
            <a:pPr marL="701067" indent="-349724">
              <a:lnSpc>
                <a:spcPct val="120000"/>
              </a:lnSpc>
            </a:pPr>
            <a:r>
              <a:rPr lang="en-US" sz="3200" dirty="0" err="1">
                <a:gradFill>
                  <a:gsLst>
                    <a:gs pos="1250">
                      <a:schemeClr val="tx2"/>
                    </a:gs>
                    <a:gs pos="99000">
                      <a:schemeClr val="tx2"/>
                    </a:gs>
                  </a:gsLst>
                  <a:lin ang="5400000" scaled="0"/>
                </a:gradFill>
                <a:latin typeface="+mj-lt"/>
              </a:rPr>
              <a:t>ServiceBusQueueTrigger</a:t>
            </a:r>
            <a:endParaRPr lang="en-US" sz="3200" dirty="0">
              <a:gradFill>
                <a:gsLst>
                  <a:gs pos="1250">
                    <a:schemeClr val="tx2"/>
                  </a:gs>
                  <a:gs pos="99000">
                    <a:schemeClr val="tx2"/>
                  </a:gs>
                </a:gsLst>
                <a:lin ang="5400000" scaled="0"/>
              </a:gradFill>
              <a:latin typeface="+mj-lt"/>
            </a:endParaRPr>
          </a:p>
          <a:p>
            <a:pPr marL="701067" indent="-349724">
              <a:lnSpc>
                <a:spcPct val="120000"/>
              </a:lnSpc>
            </a:pPr>
            <a:r>
              <a:rPr lang="en-US" sz="3200" dirty="0" err="1">
                <a:gradFill>
                  <a:gsLst>
                    <a:gs pos="1250">
                      <a:schemeClr val="tx2"/>
                    </a:gs>
                    <a:gs pos="99000">
                      <a:schemeClr val="tx2"/>
                    </a:gs>
                  </a:gsLst>
                  <a:lin ang="5400000" scaled="0"/>
                </a:gradFill>
                <a:latin typeface="+mj-lt"/>
              </a:rPr>
              <a:t>ServiceBusTopicTrigger</a:t>
            </a:r>
            <a:endParaRPr lang="en-US" sz="3200" dirty="0">
              <a:gradFill>
                <a:gsLst>
                  <a:gs pos="1250">
                    <a:schemeClr val="tx2"/>
                  </a:gs>
                  <a:gs pos="99000">
                    <a:schemeClr val="tx2"/>
                  </a:gs>
                </a:gsLst>
                <a:lin ang="5400000" scaled="0"/>
              </a:gradFill>
              <a:latin typeface="+mj-lt"/>
            </a:endParaRPr>
          </a:p>
          <a:p>
            <a:pPr marL="701067" indent="-349724">
              <a:lnSpc>
                <a:spcPct val="120000"/>
              </a:lnSpc>
            </a:pPr>
            <a:r>
              <a:rPr lang="en-US" sz="3200" dirty="0" err="1">
                <a:gradFill>
                  <a:gsLst>
                    <a:gs pos="1250">
                      <a:schemeClr val="tx2"/>
                    </a:gs>
                    <a:gs pos="99000">
                      <a:schemeClr val="tx2"/>
                    </a:gs>
                  </a:gsLst>
                  <a:lin ang="5400000" scaled="0"/>
                </a:gradFill>
                <a:latin typeface="+mj-lt"/>
              </a:rPr>
              <a:t>TimerTrigger</a:t>
            </a:r>
            <a:endParaRPr lang="en-US" sz="3200" dirty="0">
              <a:gradFill>
                <a:gsLst>
                  <a:gs pos="1250">
                    <a:schemeClr val="tx2"/>
                  </a:gs>
                  <a:gs pos="99000">
                    <a:schemeClr val="tx2"/>
                  </a:gs>
                </a:gsLst>
                <a:lin ang="5400000" scaled="0"/>
              </a:gradFill>
              <a:latin typeface="+mj-lt"/>
            </a:endParaRPr>
          </a:p>
          <a:p>
            <a:pPr marL="701067" indent="-349724">
              <a:lnSpc>
                <a:spcPct val="120000"/>
              </a:lnSpc>
            </a:pPr>
            <a:r>
              <a:rPr lang="en-US" sz="3200" dirty="0">
                <a:gradFill>
                  <a:gsLst>
                    <a:gs pos="1250">
                      <a:schemeClr val="tx2"/>
                    </a:gs>
                    <a:gs pos="99000">
                      <a:schemeClr val="tx2"/>
                    </a:gs>
                  </a:gsLst>
                  <a:lin ang="5400000" scaled="0"/>
                </a:gradFill>
                <a:latin typeface="+mj-lt"/>
              </a:rPr>
              <a:t>Blank &amp; Experimental</a:t>
            </a:r>
          </a:p>
        </p:txBody>
      </p:sp>
      <p:pic>
        <p:nvPicPr>
          <p:cNvPr id="6" name="Picture 5"/>
          <p:cNvPicPr>
            <a:picLocks noChangeAspect="1"/>
          </p:cNvPicPr>
          <p:nvPr/>
        </p:nvPicPr>
        <p:blipFill>
          <a:blip r:embed="rId3"/>
          <a:stretch>
            <a:fillRect/>
          </a:stretch>
        </p:blipFill>
        <p:spPr>
          <a:xfrm>
            <a:off x="427037" y="3672231"/>
            <a:ext cx="6827838" cy="2275946"/>
          </a:xfrm>
          <a:prstGeom prst="rect">
            <a:avLst/>
          </a:prstGeom>
        </p:spPr>
      </p:pic>
    </p:spTree>
    <p:extLst>
      <p:ext uri="{BB962C8B-B14F-4D97-AF65-F5344CB8AC3E}">
        <p14:creationId xmlns:p14="http://schemas.microsoft.com/office/powerpoint/2010/main" val="2521880068"/>
      </p:ext>
    </p:extLst>
  </p:cSld>
  <p:clrMapOvr>
    <a:masterClrMapping/>
  </p:clrMapOvr>
  <p:transition>
    <p:fade/>
  </p:transition>
</p:sld>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1630</Words>
  <Application>Microsoft Office PowerPoint</Application>
  <PresentationFormat>Custom</PresentationFormat>
  <Paragraphs>176</Paragraphs>
  <Slides>22</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Consolas</vt:lpstr>
      <vt:lpstr>Segoe UI</vt:lpstr>
      <vt:lpstr>Segoe UI Light</vt:lpstr>
      <vt:lpstr>Wingdings</vt:lpstr>
      <vt:lpstr>Connect_2016_Template_Light</vt:lpstr>
      <vt:lpstr>Connect_2016_Template_Dark</vt:lpstr>
      <vt:lpstr>Azure Functions:     Hasta la Vista Server…</vt:lpstr>
      <vt:lpstr>¡Gracias!</vt:lpstr>
      <vt:lpstr>Agenda</vt:lpstr>
      <vt:lpstr>What are Azure Functions?</vt:lpstr>
      <vt:lpstr>Azure Functions</vt:lpstr>
      <vt:lpstr>PowerPoint Presentation</vt:lpstr>
      <vt:lpstr>Supported Languages and Tools</vt:lpstr>
      <vt:lpstr>Common Scenarios</vt:lpstr>
      <vt:lpstr>Function App Templates</vt:lpstr>
      <vt:lpstr>Timer Function Apps</vt:lpstr>
      <vt:lpstr>Data Processing Function Apps</vt:lpstr>
      <vt:lpstr>Webhook &amp; API Function Apps</vt:lpstr>
      <vt:lpstr>Azure Functions Anatomy and Bindings</vt:lpstr>
      <vt:lpstr>Anatomy of a Function</vt:lpstr>
      <vt:lpstr>Function Bindings</vt:lpstr>
      <vt:lpstr>Testing Azure Functions</vt:lpstr>
      <vt:lpstr>Testing Functions</vt:lpstr>
      <vt:lpstr>Demo</vt:lpstr>
      <vt:lpstr>Call to Action</vt:lpstr>
      <vt:lpstr>¡Gracias!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dc:subject/>
  <dc:creator/>
  <cp:keywords/>
  <dc:description/>
  <cp:lastModifiedBy/>
  <cp:revision>1</cp:revision>
  <dcterms:created xsi:type="dcterms:W3CDTF">2016-11-15T00:28:08Z</dcterms:created>
  <dcterms:modified xsi:type="dcterms:W3CDTF">2017-04-14T11:46:40Z</dcterms:modified>
  <cp:category/>
</cp:coreProperties>
</file>